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313" r:id="rId3"/>
    <p:sldId id="274" r:id="rId4"/>
    <p:sldId id="275" r:id="rId5"/>
    <p:sldId id="276" r:id="rId6"/>
    <p:sldId id="277" r:id="rId7"/>
    <p:sldId id="278" r:id="rId8"/>
    <p:sldId id="279" r:id="rId9"/>
    <p:sldId id="280" r:id="rId10"/>
    <p:sldId id="282" r:id="rId11"/>
    <p:sldId id="283" r:id="rId12"/>
    <p:sldId id="284" r:id="rId13"/>
    <p:sldId id="285" r:id="rId14"/>
    <p:sldId id="286" r:id="rId15"/>
    <p:sldId id="257" r:id="rId16"/>
    <p:sldId id="260" r:id="rId17"/>
    <p:sldId id="287" r:id="rId18"/>
    <p:sldId id="263" r:id="rId19"/>
    <p:sldId id="258" r:id="rId20"/>
    <p:sldId id="266" r:id="rId21"/>
    <p:sldId id="259" r:id="rId22"/>
    <p:sldId id="267" r:id="rId23"/>
    <p:sldId id="261" r:id="rId24"/>
    <p:sldId id="262" r:id="rId25"/>
    <p:sldId id="264" r:id="rId26"/>
    <p:sldId id="265" r:id="rId27"/>
    <p:sldId id="269" r:id="rId28"/>
    <p:sldId id="272" r:id="rId29"/>
    <p:sldId id="273" r:id="rId30"/>
    <p:sldId id="270" r:id="rId31"/>
    <p:sldId id="271" r:id="rId32"/>
    <p:sldId id="268" r:id="rId33"/>
    <p:sldId id="288" r:id="rId34"/>
    <p:sldId id="289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35" r:id="rId54"/>
    <p:sldId id="310" r:id="rId55"/>
    <p:sldId id="309" r:id="rId56"/>
    <p:sldId id="311" r:id="rId57"/>
    <p:sldId id="312" r:id="rId58"/>
    <p:sldId id="314" r:id="rId59"/>
    <p:sldId id="315" r:id="rId60"/>
    <p:sldId id="318" r:id="rId61"/>
    <p:sldId id="319" r:id="rId62"/>
    <p:sldId id="321" r:id="rId63"/>
    <p:sldId id="325" r:id="rId64"/>
    <p:sldId id="320" r:id="rId65"/>
    <p:sldId id="326" r:id="rId66"/>
    <p:sldId id="322" r:id="rId67"/>
    <p:sldId id="327" r:id="rId68"/>
    <p:sldId id="329" r:id="rId69"/>
    <p:sldId id="330" r:id="rId70"/>
    <p:sldId id="331" r:id="rId71"/>
    <p:sldId id="332" r:id="rId72"/>
    <p:sldId id="333" r:id="rId73"/>
    <p:sldId id="334" r:id="rId74"/>
    <p:sldId id="323" r:id="rId7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 rot="20707748">
            <a:off x="-617539" y="-652551"/>
            <a:ext cx="6664606" cy="3942692"/>
          </a:xfrm>
          <a:custGeom>
            <a:avLst/>
            <a:gdLst/>
            <a:ahLst/>
            <a:cxnLst/>
            <a:rect l="l" t="t" r="r" b="b"/>
            <a:pathLst>
              <a:path w="6664606" h="3942692">
                <a:moveTo>
                  <a:pt x="1046923" y="0"/>
                </a:moveTo>
                <a:lnTo>
                  <a:pt x="6664606" y="1491692"/>
                </a:lnTo>
                <a:lnTo>
                  <a:pt x="6664606" y="3860602"/>
                </a:lnTo>
                <a:cubicBezTo>
                  <a:pt x="6664606" y="3905939"/>
                  <a:pt x="6627853" y="3942692"/>
                  <a:pt x="6582516" y="3942692"/>
                </a:cubicBezTo>
                <a:lnTo>
                  <a:pt x="0" y="3942692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 rot="20707748">
            <a:off x="6168153" y="-441831"/>
            <a:ext cx="3126510" cy="2426476"/>
          </a:xfrm>
          <a:custGeom>
            <a:avLst/>
            <a:gdLst/>
            <a:ahLst/>
            <a:cxnLst/>
            <a:rect l="l" t="t" r="r" b="b"/>
            <a:pathLst>
              <a:path w="3126510" h="2426476">
                <a:moveTo>
                  <a:pt x="0" y="0"/>
                </a:moveTo>
                <a:lnTo>
                  <a:pt x="3126510" y="830198"/>
                </a:lnTo>
                <a:lnTo>
                  <a:pt x="2702642" y="2426476"/>
                </a:lnTo>
                <a:lnTo>
                  <a:pt x="82091" y="2426476"/>
                </a:lnTo>
                <a:cubicBezTo>
                  <a:pt x="36754" y="2426475"/>
                  <a:pt x="1" y="2389722"/>
                  <a:pt x="1" y="2344385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 rot="20707748">
            <a:off x="7144098" y="2001564"/>
            <a:ext cx="2679455" cy="4946037"/>
          </a:xfrm>
          <a:custGeom>
            <a:avLst/>
            <a:gdLst/>
            <a:ahLst/>
            <a:cxnLst/>
            <a:rect l="l" t="t" r="r" b="b"/>
            <a:pathLst>
              <a:path w="2679455" h="4946037">
                <a:moveTo>
                  <a:pt x="2679455" y="0"/>
                </a:moveTo>
                <a:lnTo>
                  <a:pt x="1366108" y="4946037"/>
                </a:lnTo>
                <a:lnTo>
                  <a:pt x="0" y="4583288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 rot="20707748">
            <a:off x="-205621" y="3323292"/>
            <a:ext cx="7378073" cy="4557796"/>
          </a:xfrm>
          <a:custGeom>
            <a:avLst/>
            <a:gdLst/>
            <a:ahLst/>
            <a:cxnLst/>
            <a:rect l="l" t="t" r="r" b="b"/>
            <a:pathLst>
              <a:path w="7378073" h="4557796">
                <a:moveTo>
                  <a:pt x="7327936" y="6451"/>
                </a:moveTo>
                <a:cubicBezTo>
                  <a:pt x="7357400" y="18913"/>
                  <a:pt x="7378073" y="48087"/>
                  <a:pt x="7378073" y="82090"/>
                </a:cubicBezTo>
                <a:lnTo>
                  <a:pt x="7378073" y="4557796"/>
                </a:lnTo>
                <a:lnTo>
                  <a:pt x="0" y="2598658"/>
                </a:lnTo>
                <a:lnTo>
                  <a:pt x="690034" y="0"/>
                </a:lnTo>
                <a:lnTo>
                  <a:pt x="7295983" y="0"/>
                </a:lnTo>
                <a:cubicBezTo>
                  <a:pt x="7307317" y="0"/>
                  <a:pt x="7318115" y="2297"/>
                  <a:pt x="7327936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-900000">
            <a:off x="547834" y="3632676"/>
            <a:ext cx="5985159" cy="1606102"/>
          </a:xfrm>
        </p:spPr>
        <p:txBody>
          <a:bodyPr>
            <a:normAutofit/>
          </a:bodyPr>
          <a:lstStyle>
            <a:lvl1pPr>
              <a:lnSpc>
                <a:spcPts val="6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-900000">
            <a:off x="2201145" y="5027230"/>
            <a:ext cx="4655297" cy="1128495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6741465" y="2313285"/>
            <a:ext cx="1524000" cy="365125"/>
          </a:xfrm>
        </p:spPr>
        <p:txBody>
          <a:bodyPr/>
          <a:lstStyle>
            <a:lvl1pPr algn="l">
              <a:defRPr sz="1800">
                <a:solidFill>
                  <a:schemeClr val="tx1"/>
                </a:solidFill>
              </a:defRPr>
            </a:lvl1pPr>
          </a:lstStyle>
          <a:p>
            <a:fld id="{10CFF1A7-CC57-46F8-8548-AD370074B347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6551292" y="1528629"/>
            <a:ext cx="246598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6451719" y="1162062"/>
            <a:ext cx="2133600" cy="421038"/>
          </a:xfrm>
        </p:spPr>
        <p:txBody>
          <a:bodyPr anchor="ctr"/>
          <a:lstStyle>
            <a:lvl1pPr algn="l">
              <a:defRPr sz="2400">
                <a:solidFill>
                  <a:schemeClr val="tx1"/>
                </a:solidFill>
              </a:defRPr>
            </a:lvl1pPr>
          </a:lstStyle>
          <a:p>
            <a:fld id="{8A9B9588-E4A3-4359-A9CD-372B577BD6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20707748">
            <a:off x="-895918" y="-766298"/>
            <a:ext cx="8332816" cy="5894380"/>
          </a:xfrm>
          <a:custGeom>
            <a:avLst/>
            <a:gdLst/>
            <a:ahLst/>
            <a:cxnLst/>
            <a:rect l="l" t="t" r="r" b="b"/>
            <a:pathLst>
              <a:path w="8332816" h="5894380">
                <a:moveTo>
                  <a:pt x="1565164" y="0"/>
                </a:moveTo>
                <a:lnTo>
                  <a:pt x="8332816" y="1797049"/>
                </a:lnTo>
                <a:lnTo>
                  <a:pt x="8332816" y="5812290"/>
                </a:lnTo>
                <a:cubicBezTo>
                  <a:pt x="8332816" y="5857627"/>
                  <a:pt x="8296063" y="5894380"/>
                  <a:pt x="8250726" y="5894380"/>
                </a:cubicBezTo>
                <a:lnTo>
                  <a:pt x="0" y="5894380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20707748">
            <a:off x="64746" y="5089618"/>
            <a:ext cx="8528044" cy="2911464"/>
          </a:xfrm>
          <a:custGeom>
            <a:avLst/>
            <a:gdLst/>
            <a:ahLst/>
            <a:cxnLst/>
            <a:rect l="l" t="t" r="r" b="b"/>
            <a:pathLst>
              <a:path w="8528044" h="2911464">
                <a:moveTo>
                  <a:pt x="8477907" y="6451"/>
                </a:moveTo>
                <a:cubicBezTo>
                  <a:pt x="8507371" y="18913"/>
                  <a:pt x="8528044" y="48087"/>
                  <a:pt x="8528044" y="82090"/>
                </a:cubicBezTo>
                <a:lnTo>
                  <a:pt x="8528044" y="2911464"/>
                </a:lnTo>
                <a:lnTo>
                  <a:pt x="0" y="646970"/>
                </a:lnTo>
                <a:lnTo>
                  <a:pt x="171794" y="0"/>
                </a:lnTo>
                <a:lnTo>
                  <a:pt x="8445954" y="0"/>
                </a:lnTo>
                <a:cubicBezTo>
                  <a:pt x="8457288" y="0"/>
                  <a:pt x="8468086" y="2297"/>
                  <a:pt x="847790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8533928" y="3839503"/>
            <a:ext cx="1011244" cy="2994350"/>
          </a:xfrm>
          <a:custGeom>
            <a:avLst/>
            <a:gdLst/>
            <a:ahLst/>
            <a:cxnLst/>
            <a:rect l="l" t="t" r="r" b="b"/>
            <a:pathLst>
              <a:path w="1011244" h="2994350">
                <a:moveTo>
                  <a:pt x="1011244" y="0"/>
                </a:moveTo>
                <a:lnTo>
                  <a:pt x="216140" y="2994350"/>
                </a:lnTo>
                <a:lnTo>
                  <a:pt x="0" y="2936957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7588490" y="-321837"/>
            <a:ext cx="1976541" cy="4072806"/>
          </a:xfrm>
          <a:custGeom>
            <a:avLst/>
            <a:gdLst/>
            <a:ahLst/>
            <a:cxnLst/>
            <a:rect l="l" t="t" r="r" b="b"/>
            <a:pathLst>
              <a:path w="1976541" h="4072806">
                <a:moveTo>
                  <a:pt x="0" y="0"/>
                </a:moveTo>
                <a:lnTo>
                  <a:pt x="1976541" y="524841"/>
                </a:lnTo>
                <a:lnTo>
                  <a:pt x="1034432" y="4072806"/>
                </a:lnTo>
                <a:lnTo>
                  <a:pt x="82090" y="4072806"/>
                </a:lnTo>
                <a:cubicBezTo>
                  <a:pt x="36753" y="4072806"/>
                  <a:pt x="0" y="4036053"/>
                  <a:pt x="0" y="399071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900000">
            <a:off x="3183882" y="4760430"/>
            <a:ext cx="5004753" cy="1299542"/>
          </a:xfrm>
        </p:spPr>
        <p:txBody>
          <a:bodyPr anchor="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-900000">
            <a:off x="781854" y="984581"/>
            <a:ext cx="6581279" cy="360475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6996405" y="6238502"/>
            <a:ext cx="1524000" cy="365125"/>
          </a:xfrm>
        </p:spPr>
        <p:txBody>
          <a:bodyPr/>
          <a:lstStyle/>
          <a:p>
            <a:fld id="{10CFF1A7-CC57-46F8-8548-AD370074B347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5321849" y="609479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8182730" y="3246937"/>
            <a:ext cx="907445" cy="365125"/>
          </a:xfrm>
        </p:spPr>
        <p:txBody>
          <a:bodyPr/>
          <a:lstStyle>
            <a:lvl1pPr algn="l">
              <a:defRPr/>
            </a:lvl1pPr>
          </a:lstStyle>
          <a:p>
            <a:fld id="{8A9B9588-E4A3-4359-A9CD-372B577BD6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20707748">
            <a:off x="-882907" y="-626065"/>
            <a:ext cx="7440156" cy="7347127"/>
          </a:xfrm>
          <a:custGeom>
            <a:avLst/>
            <a:gdLst/>
            <a:ahLst/>
            <a:cxnLst/>
            <a:rect l="l" t="t" r="r" b="b"/>
            <a:pathLst>
              <a:path w="7440156" h="7347127">
                <a:moveTo>
                  <a:pt x="1760047" y="0"/>
                </a:moveTo>
                <a:lnTo>
                  <a:pt x="7440156" y="1508269"/>
                </a:lnTo>
                <a:lnTo>
                  <a:pt x="7440156" y="7265037"/>
                </a:lnTo>
                <a:cubicBezTo>
                  <a:pt x="7440156" y="7310374"/>
                  <a:pt x="7403403" y="7347127"/>
                  <a:pt x="7358066" y="7347127"/>
                </a:cubicBezTo>
                <a:lnTo>
                  <a:pt x="2707078" y="7347127"/>
                </a:lnTo>
                <a:lnTo>
                  <a:pt x="0" y="6628304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20707748">
            <a:off x="3227235" y="6274264"/>
            <a:ext cx="4396677" cy="1167472"/>
          </a:xfrm>
          <a:custGeom>
            <a:avLst/>
            <a:gdLst/>
            <a:ahLst/>
            <a:cxnLst/>
            <a:rect l="l" t="t" r="r" b="b"/>
            <a:pathLst>
              <a:path w="4396677" h="1167472">
                <a:moveTo>
                  <a:pt x="4346539" y="6451"/>
                </a:moveTo>
                <a:cubicBezTo>
                  <a:pt x="4376003" y="18913"/>
                  <a:pt x="4396677" y="48087"/>
                  <a:pt x="4396677" y="82090"/>
                </a:cubicBezTo>
                <a:lnTo>
                  <a:pt x="4396677" y="1167472"/>
                </a:lnTo>
                <a:lnTo>
                  <a:pt x="0" y="0"/>
                </a:lnTo>
                <a:lnTo>
                  <a:pt x="4314586" y="0"/>
                </a:lnTo>
                <a:cubicBezTo>
                  <a:pt x="4325920" y="0"/>
                  <a:pt x="4336718" y="2297"/>
                  <a:pt x="4346539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7659524" y="5459724"/>
            <a:ext cx="1710569" cy="1538689"/>
          </a:xfrm>
          <a:custGeom>
            <a:avLst/>
            <a:gdLst/>
            <a:ahLst/>
            <a:cxnLst/>
            <a:rect l="l" t="t" r="r" b="b"/>
            <a:pathLst>
              <a:path w="1710569" h="1538689">
                <a:moveTo>
                  <a:pt x="1710569" y="1"/>
                </a:moveTo>
                <a:lnTo>
                  <a:pt x="1301993" y="1538689"/>
                </a:lnTo>
                <a:lnTo>
                  <a:pt x="0" y="1192965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6666426" y="-490731"/>
            <a:ext cx="3065776" cy="5811871"/>
          </a:xfrm>
          <a:custGeom>
            <a:avLst/>
            <a:gdLst/>
            <a:ahLst/>
            <a:cxnLst/>
            <a:rect l="l" t="t" r="r" b="b"/>
            <a:pathLst>
              <a:path w="3065776" h="5811871">
                <a:moveTo>
                  <a:pt x="0" y="0"/>
                </a:moveTo>
                <a:lnTo>
                  <a:pt x="3065776" y="814071"/>
                </a:lnTo>
                <a:lnTo>
                  <a:pt x="1738684" y="5811871"/>
                </a:lnTo>
                <a:lnTo>
                  <a:pt x="82090" y="5811871"/>
                </a:lnTo>
                <a:cubicBezTo>
                  <a:pt x="36753" y="5811871"/>
                  <a:pt x="0" y="5775118"/>
                  <a:pt x="0" y="572978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 rot="-900000">
            <a:off x="6793335" y="511413"/>
            <a:ext cx="1435608" cy="4818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-900000">
            <a:off x="967762" y="1075673"/>
            <a:ext cx="5398955" cy="508826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10CFF1A7-CC57-46F8-8548-AD370074B347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4997808" y="6188244"/>
            <a:ext cx="2380306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8A9B9588-E4A3-4359-A9CD-372B577BD6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 rot="907748">
            <a:off x="-865440" y="850599"/>
            <a:ext cx="3615441" cy="6151724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907748">
            <a:off x="17749" y="-511509"/>
            <a:ext cx="3735394" cy="1387781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907748">
            <a:off x="2146801" y="6590199"/>
            <a:ext cx="1981025" cy="535602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907748">
            <a:off x="3185141" y="-553633"/>
            <a:ext cx="6782931" cy="7826540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633894" y="2921988"/>
            <a:ext cx="5064953" cy="169563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900000">
            <a:off x="3479028" y="959716"/>
            <a:ext cx="4658735" cy="5077623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900000">
            <a:off x="1690988" y="608314"/>
            <a:ext cx="1789355" cy="365125"/>
          </a:xfrm>
        </p:spPr>
        <p:txBody>
          <a:bodyPr/>
          <a:lstStyle/>
          <a:p>
            <a:fld id="{10CFF1A7-CC57-46F8-8548-AD370074B347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900000">
            <a:off x="3103620" y="6177546"/>
            <a:ext cx="239223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900000">
            <a:off x="1265370" y="300797"/>
            <a:ext cx="2287319" cy="365125"/>
          </a:xfrm>
        </p:spPr>
        <p:txBody>
          <a:bodyPr/>
          <a:lstStyle/>
          <a:p>
            <a:fld id="{8A9B9588-E4A3-4359-A9CD-372B577BD6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 rot="900000">
            <a:off x="-57216" y="-1017685"/>
            <a:ext cx="7411427" cy="3438177"/>
          </a:xfrm>
          <a:custGeom>
            <a:avLst/>
            <a:gdLst/>
            <a:ahLst/>
            <a:cxnLst/>
            <a:rect l="l" t="t" r="r" b="b"/>
            <a:pathLst>
              <a:path w="7411427" h="3438177">
                <a:moveTo>
                  <a:pt x="0" y="1985886"/>
                </a:moveTo>
                <a:lnTo>
                  <a:pt x="7411427" y="0"/>
                </a:lnTo>
                <a:lnTo>
                  <a:pt x="7411427" y="3356087"/>
                </a:lnTo>
                <a:cubicBezTo>
                  <a:pt x="7411427" y="3401424"/>
                  <a:pt x="7374674" y="3438177"/>
                  <a:pt x="7329337" y="3438177"/>
                </a:cubicBezTo>
                <a:lnTo>
                  <a:pt x="389140" y="3438177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900000">
            <a:off x="-776641" y="2417820"/>
            <a:ext cx="6998365" cy="5080081"/>
          </a:xfrm>
          <a:custGeom>
            <a:avLst/>
            <a:gdLst/>
            <a:ahLst/>
            <a:cxnLst/>
            <a:rect l="l" t="t" r="r" b="b"/>
            <a:pathLst>
              <a:path w="6998365" h="5080081">
                <a:moveTo>
                  <a:pt x="0" y="0"/>
                </a:moveTo>
                <a:lnTo>
                  <a:pt x="6916275" y="0"/>
                </a:lnTo>
                <a:cubicBezTo>
                  <a:pt x="6961612" y="0"/>
                  <a:pt x="6998365" y="36753"/>
                  <a:pt x="6998365" y="82090"/>
                </a:cubicBezTo>
                <a:lnTo>
                  <a:pt x="6998365" y="3569608"/>
                </a:lnTo>
                <a:lnTo>
                  <a:pt x="1361203" y="5080081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 rot="900000">
            <a:off x="6338067" y="3775812"/>
            <a:ext cx="3102275" cy="3544033"/>
          </a:xfrm>
          <a:custGeom>
            <a:avLst/>
            <a:gdLst/>
            <a:ahLst/>
            <a:cxnLst/>
            <a:rect l="l" t="t" r="r" b="b"/>
            <a:pathLst>
              <a:path w="3102275" h="3544033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375388" y="0"/>
                </a:lnTo>
                <a:lnTo>
                  <a:pt x="3102275" y="2712781"/>
                </a:lnTo>
                <a:lnTo>
                  <a:pt x="0" y="3544033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 rot="900000">
            <a:off x="7327879" y="-104312"/>
            <a:ext cx="2350627" cy="3820866"/>
          </a:xfrm>
          <a:custGeom>
            <a:avLst/>
            <a:gdLst/>
            <a:ahLst/>
            <a:cxnLst/>
            <a:rect l="l" t="t" r="r" b="b"/>
            <a:pathLst>
              <a:path w="2350627" h="3820866">
                <a:moveTo>
                  <a:pt x="1" y="355523"/>
                </a:moveTo>
                <a:lnTo>
                  <a:pt x="1326829" y="0"/>
                </a:lnTo>
                <a:lnTo>
                  <a:pt x="2350627" y="3820866"/>
                </a:lnTo>
                <a:lnTo>
                  <a:pt x="82091" y="3820866"/>
                </a:lnTo>
                <a:cubicBezTo>
                  <a:pt x="36754" y="3820866"/>
                  <a:pt x="1" y="3784113"/>
                  <a:pt x="0" y="373877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900000">
            <a:off x="534986" y="2921829"/>
            <a:ext cx="5690855" cy="1570680"/>
          </a:xfrm>
        </p:spPr>
        <p:txBody>
          <a:bodyPr anchor="b">
            <a:noAutofit/>
          </a:bodyPr>
          <a:lstStyle>
            <a:lvl1pPr algn="r">
              <a:defRPr sz="48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900000">
            <a:off x="537849" y="4494201"/>
            <a:ext cx="5271544" cy="1500187"/>
          </a:xfrm>
        </p:spPr>
        <p:txBody>
          <a:bodyPr anchor="t">
            <a:normAutofit/>
          </a:bodyPr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900000">
            <a:off x="6878368" y="3761385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10CFF1A7-CC57-46F8-8548-AD370074B347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900000">
            <a:off x="7056965" y="3170795"/>
            <a:ext cx="192630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900000" flipH="1">
            <a:off x="7176363" y="2661157"/>
            <a:ext cx="683979" cy="365125"/>
          </a:xfrm>
        </p:spPr>
        <p:txBody>
          <a:bodyPr/>
          <a:lstStyle>
            <a:lvl1pPr algn="l">
              <a:defRPr/>
            </a:lvl1pPr>
          </a:lstStyle>
          <a:p>
            <a:fld id="{8A9B9588-E4A3-4359-A9CD-372B577BD6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 rot="20707748">
            <a:off x="-883225" y="-625990"/>
            <a:ext cx="7439907" cy="7344599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20707748">
            <a:off x="3237537" y="6275496"/>
            <a:ext cx="4387395" cy="1165008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 rot="20707748">
            <a:off x="7660698" y="5462349"/>
            <a:ext cx="1709024" cy="1536003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 rot="20707748">
            <a:off x="6667944" y="-490547"/>
            <a:ext cx="3064333" cy="5811872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1893" y="2231024"/>
            <a:ext cx="4820301" cy="143615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 rot="-900000">
            <a:off x="1014439" y="1335061"/>
            <a:ext cx="2578608" cy="4839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3701032" y="618005"/>
            <a:ext cx="2580010" cy="4837176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-900000">
            <a:off x="7755919" y="5887412"/>
            <a:ext cx="1241980" cy="365125"/>
          </a:xfrm>
        </p:spPr>
        <p:txBody>
          <a:bodyPr/>
          <a:lstStyle>
            <a:lvl1pPr algn="l">
              <a:defRPr/>
            </a:lvl1pPr>
          </a:lstStyle>
          <a:p>
            <a:fld id="{10CFF1A7-CC57-46F8-8548-AD370074B347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900000">
            <a:off x="4054658" y="549437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-900000">
            <a:off x="7690164" y="5643110"/>
            <a:ext cx="1241693" cy="365125"/>
          </a:xfrm>
        </p:spPr>
        <p:txBody>
          <a:bodyPr/>
          <a:lstStyle>
            <a:lvl1pPr algn="l">
              <a:defRPr/>
            </a:lvl1pPr>
          </a:lstStyle>
          <a:p>
            <a:fld id="{8A9B9588-E4A3-4359-A9CD-372B577BD6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ounded Rectangle 52"/>
          <p:cNvSpPr/>
          <p:nvPr/>
        </p:nvSpPr>
        <p:spPr>
          <a:xfrm rot="20707748">
            <a:off x="-883225" y="-625990"/>
            <a:ext cx="7439907" cy="7344599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ounded Rectangle 53"/>
          <p:cNvSpPr/>
          <p:nvPr/>
        </p:nvSpPr>
        <p:spPr>
          <a:xfrm rot="20707748">
            <a:off x="3237537" y="6275496"/>
            <a:ext cx="4387395" cy="1165008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ounded Rectangle 54"/>
          <p:cNvSpPr/>
          <p:nvPr/>
        </p:nvSpPr>
        <p:spPr>
          <a:xfrm rot="20707748">
            <a:off x="7660698" y="5462349"/>
            <a:ext cx="1709024" cy="1536003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ounded Rectangle 55"/>
          <p:cNvSpPr/>
          <p:nvPr/>
        </p:nvSpPr>
        <p:spPr>
          <a:xfrm rot="20707748">
            <a:off x="6667944" y="-490547"/>
            <a:ext cx="3064333" cy="5811872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5504" y="2231136"/>
            <a:ext cx="4818888" cy="143560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-900000">
            <a:off x="854761" y="1406870"/>
            <a:ext cx="2213148" cy="759866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1120518" y="2227895"/>
            <a:ext cx="2578608" cy="3938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 rot="-900000">
            <a:off x="3535709" y="687503"/>
            <a:ext cx="2214753" cy="753043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 rot="-900000">
            <a:off x="3808498" y="1495882"/>
            <a:ext cx="2578608" cy="395590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10CFF1A7-CC57-46F8-8548-AD370074B347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 rot="-900000">
            <a:off x="4050792" y="549554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8A9B9588-E4A3-4359-A9CD-372B577BD6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 rot="907748">
            <a:off x="-865440" y="850599"/>
            <a:ext cx="3615441" cy="6151724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 rot="907748">
            <a:off x="17749" y="-511509"/>
            <a:ext cx="3735394" cy="1387781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 rot="907748">
            <a:off x="2146801" y="6590199"/>
            <a:ext cx="1981025" cy="535602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 rot="907748">
            <a:off x="3185141" y="-553633"/>
            <a:ext cx="6782931" cy="7826540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630936" y="2926080"/>
            <a:ext cx="5065776" cy="16916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 rot="900000">
            <a:off x="1691640" y="612648"/>
            <a:ext cx="1792224" cy="365125"/>
          </a:xfrm>
        </p:spPr>
        <p:txBody>
          <a:bodyPr/>
          <a:lstStyle/>
          <a:p>
            <a:fld id="{10CFF1A7-CC57-46F8-8548-AD370074B347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 rot="900000">
            <a:off x="2493721" y="6101033"/>
            <a:ext cx="305211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 rot="900000">
            <a:off x="1261872" y="301752"/>
            <a:ext cx="2286000" cy="365125"/>
          </a:xfrm>
        </p:spPr>
        <p:txBody>
          <a:bodyPr/>
          <a:lstStyle/>
          <a:p>
            <a:fld id="{8A9B9588-E4A3-4359-A9CD-372B577BD6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900000">
            <a:off x="-372248" y="-1218153"/>
            <a:ext cx="8577953" cy="6344114"/>
          </a:xfrm>
          <a:custGeom>
            <a:avLst/>
            <a:gdLst/>
            <a:ahLst/>
            <a:cxnLst/>
            <a:rect l="l" t="t" r="r" b="b"/>
            <a:pathLst>
              <a:path w="8577953" h="6344114">
                <a:moveTo>
                  <a:pt x="0" y="2298455"/>
                </a:moveTo>
                <a:lnTo>
                  <a:pt x="8577953" y="0"/>
                </a:lnTo>
                <a:lnTo>
                  <a:pt x="8577953" y="6262024"/>
                </a:lnTo>
                <a:cubicBezTo>
                  <a:pt x="8577953" y="6307361"/>
                  <a:pt x="8541200" y="6344113"/>
                  <a:pt x="8495863" y="6344113"/>
                </a:cubicBezTo>
                <a:lnTo>
                  <a:pt x="1084031" y="634411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900000">
            <a:off x="-449071" y="5207889"/>
            <a:ext cx="7470000" cy="2486713"/>
          </a:xfrm>
          <a:custGeom>
            <a:avLst/>
            <a:gdLst/>
            <a:ahLst/>
            <a:cxnLst/>
            <a:rect l="l" t="t" r="r" b="b"/>
            <a:pathLst>
              <a:path w="7470000" h="2486713">
                <a:moveTo>
                  <a:pt x="0" y="0"/>
                </a:moveTo>
                <a:lnTo>
                  <a:pt x="7387910" y="0"/>
                </a:lnTo>
                <a:cubicBezTo>
                  <a:pt x="7433247" y="0"/>
                  <a:pt x="7470000" y="36753"/>
                  <a:pt x="7470000" y="82090"/>
                </a:cubicBezTo>
                <a:lnTo>
                  <a:pt x="7470000" y="663670"/>
                </a:lnTo>
                <a:lnTo>
                  <a:pt x="666313" y="2486713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900000">
            <a:off x="7192310" y="6483326"/>
            <a:ext cx="1932834" cy="635630"/>
          </a:xfrm>
          <a:custGeom>
            <a:avLst/>
            <a:gdLst/>
            <a:ahLst/>
            <a:cxnLst/>
            <a:rect l="l" t="t" r="r" b="b"/>
            <a:pathLst>
              <a:path w="1932834" h="63563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01288" y="0"/>
                </a:lnTo>
                <a:lnTo>
                  <a:pt x="1932834" y="117729"/>
                </a:lnTo>
                <a:lnTo>
                  <a:pt x="0" y="635630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 rot="900000">
            <a:off x="8127084" y="92392"/>
            <a:ext cx="1878991" cy="6414233"/>
          </a:xfrm>
          <a:custGeom>
            <a:avLst/>
            <a:gdLst/>
            <a:ahLst/>
            <a:cxnLst/>
            <a:rect l="l" t="t" r="r" b="b"/>
            <a:pathLst>
              <a:path w="1878991" h="6414233">
                <a:moveTo>
                  <a:pt x="0" y="42953"/>
                </a:moveTo>
                <a:lnTo>
                  <a:pt x="160303" y="0"/>
                </a:lnTo>
                <a:lnTo>
                  <a:pt x="1878991" y="6414233"/>
                </a:lnTo>
                <a:lnTo>
                  <a:pt x="82090" y="6414233"/>
                </a:lnTo>
                <a:cubicBezTo>
                  <a:pt x="36753" y="6414233"/>
                  <a:pt x="0" y="6377480"/>
                  <a:pt x="0" y="633214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900000">
            <a:off x="7521938" y="5927116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10CFF1A7-CC57-46F8-8548-AD370074B347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 rot="900000">
            <a:off x="3892286" y="5987296"/>
            <a:ext cx="3124200" cy="295162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rot="900000">
            <a:off x="7599046" y="5570110"/>
            <a:ext cx="716206" cy="365125"/>
          </a:xfrm>
        </p:spPr>
        <p:txBody>
          <a:bodyPr/>
          <a:lstStyle>
            <a:lvl1pPr algn="l">
              <a:defRPr/>
            </a:lvl1pPr>
          </a:lstStyle>
          <a:p>
            <a:fld id="{8A9B9588-E4A3-4359-A9CD-372B577BD6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 rot="20707748">
            <a:off x="-897260" y="-624538"/>
            <a:ext cx="7286946" cy="6041338"/>
          </a:xfrm>
          <a:custGeom>
            <a:avLst/>
            <a:gdLst/>
            <a:ahLst/>
            <a:cxnLst/>
            <a:rect l="l" t="t" r="r" b="b"/>
            <a:pathLst>
              <a:path w="7286946" h="6041338">
                <a:moveTo>
                  <a:pt x="1604186" y="0"/>
                </a:moveTo>
                <a:lnTo>
                  <a:pt x="7286946" y="1508972"/>
                </a:lnTo>
                <a:lnTo>
                  <a:pt x="7286946" y="5959247"/>
                </a:lnTo>
                <a:cubicBezTo>
                  <a:pt x="7286946" y="6004584"/>
                  <a:pt x="7250193" y="6041337"/>
                  <a:pt x="7204856" y="6041337"/>
                </a:cubicBezTo>
                <a:lnTo>
                  <a:pt x="0" y="6041338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64806" y="5378153"/>
            <a:ext cx="7443151" cy="2476431"/>
          </a:xfrm>
          <a:custGeom>
            <a:avLst/>
            <a:gdLst/>
            <a:ahLst/>
            <a:cxnLst/>
            <a:rect l="l" t="t" r="r" b="b"/>
            <a:pathLst>
              <a:path w="7443151" h="2476431">
                <a:moveTo>
                  <a:pt x="7393013" y="6452"/>
                </a:moveTo>
                <a:cubicBezTo>
                  <a:pt x="7422477" y="18914"/>
                  <a:pt x="7443150" y="48087"/>
                  <a:pt x="7443150" y="82090"/>
                </a:cubicBezTo>
                <a:lnTo>
                  <a:pt x="7443151" y="2476431"/>
                </a:lnTo>
                <a:lnTo>
                  <a:pt x="0" y="500014"/>
                </a:lnTo>
                <a:lnTo>
                  <a:pt x="132771" y="1"/>
                </a:lnTo>
                <a:lnTo>
                  <a:pt x="7361060" y="1"/>
                </a:lnTo>
                <a:cubicBezTo>
                  <a:pt x="7372394" y="0"/>
                  <a:pt x="7383192" y="2298"/>
                  <a:pt x="7393013" y="6452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7660994" y="5459931"/>
            <a:ext cx="1709023" cy="1538302"/>
          </a:xfrm>
          <a:custGeom>
            <a:avLst/>
            <a:gdLst/>
            <a:ahLst/>
            <a:cxnLst/>
            <a:rect l="l" t="t" r="r" b="b"/>
            <a:pathLst>
              <a:path w="1709023" h="1538302">
                <a:moveTo>
                  <a:pt x="1709023" y="0"/>
                </a:moveTo>
                <a:lnTo>
                  <a:pt x="1300550" y="1538302"/>
                </a:lnTo>
                <a:lnTo>
                  <a:pt x="0" y="119296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 rot="20707748">
            <a:off x="6673110" y="-489836"/>
            <a:ext cx="3059119" cy="5809409"/>
          </a:xfrm>
          <a:custGeom>
            <a:avLst/>
            <a:gdLst/>
            <a:ahLst/>
            <a:cxnLst/>
            <a:rect l="l" t="t" r="r" b="b"/>
            <a:pathLst>
              <a:path w="3059119" h="5809409">
                <a:moveTo>
                  <a:pt x="0" y="0"/>
                </a:moveTo>
                <a:lnTo>
                  <a:pt x="3059119" y="812303"/>
                </a:lnTo>
                <a:lnTo>
                  <a:pt x="1732212" y="5809409"/>
                </a:lnTo>
                <a:lnTo>
                  <a:pt x="82090" y="5809409"/>
                </a:lnTo>
                <a:cubicBezTo>
                  <a:pt x="36753" y="5809409"/>
                  <a:pt x="0" y="5772656"/>
                  <a:pt x="0" y="5727319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5504" y="2231136"/>
            <a:ext cx="4818888" cy="1435608"/>
          </a:xfrm>
        </p:spPr>
        <p:txBody>
          <a:bodyPr anchor="b"/>
          <a:lstStyle>
            <a:lvl1pPr algn="r"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-900000">
            <a:off x="844848" y="997933"/>
            <a:ext cx="5343100" cy="3888220"/>
          </a:xfrm>
        </p:spPr>
        <p:txBody>
          <a:bodyPr anchor="b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900000">
            <a:off x="3216573" y="5144589"/>
            <a:ext cx="3930375" cy="988131"/>
          </a:xfrm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10CFF1A7-CC57-46F8-8548-AD370074B347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900000">
            <a:off x="4263966" y="6099104"/>
            <a:ext cx="3063047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8A9B9588-E4A3-4359-A9CD-372B577BD6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 rot="900000">
            <a:off x="-533701" y="-979752"/>
            <a:ext cx="6672870" cy="6821601"/>
          </a:xfrm>
          <a:custGeom>
            <a:avLst/>
            <a:gdLst/>
            <a:ahLst/>
            <a:cxnLst/>
            <a:rect l="l" t="t" r="r" b="b"/>
            <a:pathLst>
              <a:path w="6672870" h="6821601">
                <a:moveTo>
                  <a:pt x="0" y="1787990"/>
                </a:moveTo>
                <a:lnTo>
                  <a:pt x="6672870" y="0"/>
                </a:lnTo>
                <a:lnTo>
                  <a:pt x="6672870" y="6739511"/>
                </a:lnTo>
                <a:cubicBezTo>
                  <a:pt x="6672870" y="6784848"/>
                  <a:pt x="6636117" y="6821601"/>
                  <a:pt x="6590780" y="6821601"/>
                </a:cubicBezTo>
                <a:lnTo>
                  <a:pt x="1348753" y="6821601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 rot="900000">
            <a:off x="-283896" y="5969722"/>
            <a:ext cx="5300494" cy="1495954"/>
          </a:xfrm>
          <a:custGeom>
            <a:avLst/>
            <a:gdLst/>
            <a:ahLst/>
            <a:cxnLst/>
            <a:rect l="l" t="t" r="r" b="b"/>
            <a:pathLst>
              <a:path w="5300494" h="1495954">
                <a:moveTo>
                  <a:pt x="0" y="0"/>
                </a:moveTo>
                <a:lnTo>
                  <a:pt x="5218404" y="0"/>
                </a:lnTo>
                <a:cubicBezTo>
                  <a:pt x="5263741" y="0"/>
                  <a:pt x="5300494" y="36753"/>
                  <a:pt x="5300494" y="82090"/>
                </a:cubicBezTo>
                <a:lnTo>
                  <a:pt x="5300494" y="183095"/>
                </a:lnTo>
                <a:lnTo>
                  <a:pt x="400840" y="149595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 rot="900000">
            <a:off x="6930292" y="-242630"/>
            <a:ext cx="2434235" cy="1383623"/>
          </a:xfrm>
          <a:custGeom>
            <a:avLst/>
            <a:gdLst/>
            <a:ahLst/>
            <a:cxnLst/>
            <a:rect l="l" t="t" r="r" b="b"/>
            <a:pathLst>
              <a:path w="2434235" h="1383623">
                <a:moveTo>
                  <a:pt x="0" y="552912"/>
                </a:moveTo>
                <a:lnTo>
                  <a:pt x="2063495" y="0"/>
                </a:lnTo>
                <a:lnTo>
                  <a:pt x="2434235" y="1383623"/>
                </a:lnTo>
                <a:lnTo>
                  <a:pt x="82090" y="1383622"/>
                </a:lnTo>
                <a:cubicBezTo>
                  <a:pt x="36754" y="1383622"/>
                  <a:pt x="0" y="1346869"/>
                  <a:pt x="0" y="130153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900000">
            <a:off x="5899782" y="1282101"/>
            <a:ext cx="3842742" cy="6178450"/>
          </a:xfrm>
          <a:custGeom>
            <a:avLst/>
            <a:gdLst/>
            <a:ahLst/>
            <a:cxnLst/>
            <a:rect l="l" t="t" r="r" b="b"/>
            <a:pathLst>
              <a:path w="3842742" h="617845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463128" y="0"/>
                </a:lnTo>
                <a:lnTo>
                  <a:pt x="3842742" y="5148790"/>
                </a:lnTo>
                <a:lnTo>
                  <a:pt x="0" y="6178450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4578273" y="2744935"/>
            <a:ext cx="5036383" cy="1997131"/>
          </a:xfrm>
        </p:spPr>
        <p:txBody>
          <a:bodyPr anchor="t">
            <a:normAutofit/>
          </a:bodyPr>
          <a:lstStyle>
            <a:lvl1pPr algn="r"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900000">
            <a:off x="1507529" y="615731"/>
            <a:ext cx="4323504" cy="3294418"/>
          </a:xfrm>
          <a:prstGeom prst="roundRect">
            <a:avLst>
              <a:gd name="adj" fmla="val 4992"/>
            </a:avLst>
          </a:prstGeom>
          <a:ln w="19050">
            <a:solidFill>
              <a:schemeClr val="tx1"/>
            </a:solidFill>
          </a:ln>
          <a:effectLst>
            <a:innerShdw blurRad="101600" dir="13500000">
              <a:prstClr val="black">
                <a:alpha val="70000"/>
              </a:prstClr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900000">
            <a:off x="822789" y="4161126"/>
            <a:ext cx="4310915" cy="120354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900000">
            <a:off x="6992395" y="571255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10CFF1A7-CC57-46F8-8548-AD370074B347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900000">
            <a:off x="647292" y="5162531"/>
            <a:ext cx="2977453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900000">
            <a:off x="7046470" y="391054"/>
            <a:ext cx="1963187" cy="365125"/>
          </a:xfrm>
        </p:spPr>
        <p:txBody>
          <a:bodyPr/>
          <a:lstStyle>
            <a:lvl1pPr algn="l">
              <a:defRPr/>
            </a:lvl1pPr>
          </a:lstStyle>
          <a:p>
            <a:fld id="{8A9B9588-E4A3-4359-A9CD-372B577BD6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an1080Base.png"/>
          <p:cNvPicPr>
            <a:picLocks noChangeAspect="1"/>
          </p:cNvPicPr>
          <p:nvPr/>
        </p:nvPicPr>
        <p:blipFill>
          <a:blip r:embed="rId13" cstate="print">
            <a:lum bright="-38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 rot="-5400000">
            <a:off x="-673455" y="2807056"/>
            <a:ext cx="5320597" cy="18400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0" y="990600"/>
            <a:ext cx="5027024" cy="4783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6096001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ffectLst/>
              </a:defRPr>
            </a:lvl1pPr>
          </a:lstStyle>
          <a:p>
            <a:fld id="{10CFF1A7-CC57-46F8-8548-AD370074B347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096001"/>
            <a:ext cx="312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3047" y="53249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B9588-E4A3-4359-A9CD-372B577BD62B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31520" indent="-36576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97280" indent="-32004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0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7432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7432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2024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46888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Building a “New” Program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344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r>
              <a:rPr lang="en-US" sz="4000" b="1" u="sng" dirty="0" smtClean="0"/>
              <a:t>Inside Out Coaching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3200" b="1" dirty="0" smtClean="0"/>
              <a:t>Joe </a:t>
            </a:r>
            <a:r>
              <a:rPr lang="en-US" sz="3200" b="1" dirty="0" err="1" smtClean="0"/>
              <a:t>Ehrmann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It is a book that </a:t>
            </a:r>
            <a:r>
              <a:rPr lang="en-US" dirty="0" smtClean="0"/>
              <a:t>I </a:t>
            </a:r>
            <a:r>
              <a:rPr lang="en-US" dirty="0"/>
              <a:t>hope will encourage and challenge you to turn your struggles, errors and misfortunes into lessons that will make you a coach who instills a sense of community; is a better classroom leader; a clearer and more empathetic communicator; an advocate of healthy and constructive competition and a mentor who turns sports into a ceremony of celebration for young people.</a:t>
            </a:r>
          </a:p>
        </p:txBody>
      </p:sp>
    </p:spTree>
    <p:extLst>
      <p:ext uri="{BB962C8B-B14F-4D97-AF65-F5344CB8AC3E}">
        <p14:creationId xmlns:p14="http://schemas.microsoft.com/office/powerpoint/2010/main" val="2284027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Creating a Season Packet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Step 1:  Vision</a:t>
            </a:r>
          </a:p>
          <a:p>
            <a:pPr>
              <a:buFont typeface="Wingdings" pitchFamily="2" charset="2"/>
              <a:buChar char="v"/>
            </a:pPr>
            <a:r>
              <a:rPr lang="en-US" sz="2200" dirty="0" smtClean="0"/>
              <a:t>What are our beliefs?</a:t>
            </a:r>
          </a:p>
          <a:p>
            <a:pPr>
              <a:buFont typeface="Wingdings" pitchFamily="2" charset="2"/>
              <a:buChar char="v"/>
            </a:pPr>
            <a:r>
              <a:rPr lang="en-US" sz="2200" dirty="0" smtClean="0"/>
              <a:t>What is our preferred future?</a:t>
            </a:r>
          </a:p>
          <a:p>
            <a:pPr>
              <a:buFont typeface="Wingdings" pitchFamily="2" charset="2"/>
              <a:buChar char="v"/>
            </a:pPr>
            <a:r>
              <a:rPr lang="en-US" sz="2200" dirty="0" smtClean="0"/>
              <a:t>How has the job market changed?</a:t>
            </a:r>
          </a:p>
          <a:p>
            <a:pPr>
              <a:buFont typeface="Wingdings" pitchFamily="2" charset="2"/>
              <a:buChar char="v"/>
            </a:pPr>
            <a:r>
              <a:rPr lang="en-US" sz="2200" dirty="0" smtClean="0"/>
              <a:t>What have we done to prepare our athletes in this world?</a:t>
            </a:r>
          </a:p>
        </p:txBody>
      </p:sp>
    </p:spTree>
    <p:extLst>
      <p:ext uri="{BB962C8B-B14F-4D97-AF65-F5344CB8AC3E}">
        <p14:creationId xmlns:p14="http://schemas.microsoft.com/office/powerpoint/2010/main" val="1163673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Step 2:  Mission</a:t>
            </a:r>
            <a:endParaRPr lang="en-US" sz="2400" b="1" dirty="0" smtClean="0"/>
          </a:p>
          <a:p>
            <a:pPr>
              <a:buFont typeface="Wingdings" pitchFamily="2" charset="2"/>
              <a:buChar char="v"/>
            </a:pPr>
            <a:r>
              <a:rPr lang="en-US" sz="2400" dirty="0"/>
              <a:t> </a:t>
            </a:r>
            <a:r>
              <a:rPr lang="en-US" sz="2400" dirty="0" smtClean="0"/>
              <a:t>identify “winning ideas”</a:t>
            </a:r>
          </a:p>
          <a:p>
            <a:pPr marL="0" indent="0">
              <a:buNone/>
            </a:pPr>
            <a:endParaRPr lang="en-US" sz="2400" dirty="0" smtClean="0"/>
          </a:p>
          <a:p>
            <a:pPr>
              <a:buFont typeface="Wingdings" pitchFamily="2" charset="2"/>
              <a:buChar char="v"/>
            </a:pPr>
            <a:r>
              <a:rPr lang="en-US" sz="2400" dirty="0" smtClean="0"/>
              <a:t>Identify core values of success</a:t>
            </a:r>
          </a:p>
          <a:p>
            <a:pPr marL="0" indent="0">
              <a:buNone/>
            </a:pPr>
            <a:endParaRPr lang="en-US" sz="2400" dirty="0" smtClean="0"/>
          </a:p>
          <a:p>
            <a:pPr>
              <a:buFont typeface="Wingdings" pitchFamily="2" charset="2"/>
              <a:buChar char="v"/>
            </a:pPr>
            <a:r>
              <a:rPr lang="en-US" sz="2400" dirty="0" smtClean="0"/>
              <a:t>Combine the winning ideas and core values into a tangible and measurable goal</a:t>
            </a:r>
          </a:p>
          <a:p>
            <a:pPr>
              <a:buFont typeface="Wingdings" pitchFamily="2" charset="2"/>
              <a:buChar char="v"/>
            </a:pPr>
            <a:endParaRPr lang="en-US" sz="2400" dirty="0"/>
          </a:p>
          <a:p>
            <a:pPr>
              <a:buFont typeface="Wingdings" pitchFamily="2" charset="2"/>
              <a:buChar char="v"/>
            </a:pPr>
            <a:r>
              <a:rPr lang="en-US" sz="2400" dirty="0" smtClean="0"/>
              <a:t>Refine the words until you have a concise and precise statement of your mission</a:t>
            </a:r>
          </a:p>
        </p:txBody>
      </p:sp>
    </p:spTree>
    <p:extLst>
      <p:ext uri="{BB962C8B-B14F-4D97-AF65-F5344CB8AC3E}">
        <p14:creationId xmlns:p14="http://schemas.microsoft.com/office/powerpoint/2010/main" val="1979628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Step 3:  Team Goals</a:t>
            </a:r>
          </a:p>
          <a:p>
            <a:pPr>
              <a:buFont typeface="Wingdings" pitchFamily="2" charset="2"/>
              <a:buChar char="v"/>
            </a:pPr>
            <a:endParaRPr lang="en-US" sz="2400" b="1" dirty="0"/>
          </a:p>
          <a:p>
            <a:pPr>
              <a:buFont typeface="Wingdings" pitchFamily="2" charset="2"/>
              <a:buChar char="v"/>
            </a:pPr>
            <a:r>
              <a:rPr lang="en-US" sz="2400" dirty="0" smtClean="0"/>
              <a:t>Academic</a:t>
            </a:r>
          </a:p>
          <a:p>
            <a:pPr>
              <a:buFont typeface="Wingdings" pitchFamily="2" charset="2"/>
              <a:buChar char="v"/>
            </a:pPr>
            <a:endParaRPr lang="en-US" sz="2400" dirty="0"/>
          </a:p>
          <a:p>
            <a:pPr>
              <a:buFont typeface="Wingdings" pitchFamily="2" charset="2"/>
              <a:buChar char="v"/>
            </a:pPr>
            <a:r>
              <a:rPr lang="en-US" sz="2400" dirty="0" smtClean="0"/>
              <a:t>Athletic</a:t>
            </a:r>
          </a:p>
          <a:p>
            <a:pPr>
              <a:buFont typeface="Wingdings" pitchFamily="2" charset="2"/>
              <a:buChar char="v"/>
            </a:pPr>
            <a:endParaRPr lang="en-US" sz="2400" dirty="0"/>
          </a:p>
          <a:p>
            <a:pPr>
              <a:buFont typeface="Wingdings" pitchFamily="2" charset="2"/>
              <a:buChar char="v"/>
            </a:pPr>
            <a:r>
              <a:rPr lang="en-US" sz="2400" dirty="0" smtClean="0"/>
              <a:t>Community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38306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Keeping it Fun!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Specialty Workouts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029587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Lap after Lap</a:t>
            </a:r>
          </a:p>
          <a:p>
            <a:r>
              <a:rPr lang="en-US" dirty="0" smtClean="0"/>
              <a:t>Day after Day</a:t>
            </a:r>
          </a:p>
          <a:p>
            <a:endParaRPr lang="en-US" dirty="0"/>
          </a:p>
          <a:p>
            <a:r>
              <a:rPr lang="en-US" dirty="0" smtClean="0"/>
              <a:t>Can lead to boredom and reduce performance and focus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7051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677096" y="2884599"/>
            <a:ext cx="5064953" cy="1695631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Have Fun …</a:t>
            </a:r>
            <a:br>
              <a:rPr lang="en-US" b="1" dirty="0" smtClean="0"/>
            </a:br>
            <a:r>
              <a:rPr lang="en-US" b="1" dirty="0" smtClean="0"/>
              <a:t> Be Creative… </a:t>
            </a:r>
            <a:br>
              <a:rPr lang="en-US" b="1" dirty="0" smtClean="0"/>
            </a:br>
            <a:r>
              <a:rPr lang="en-US" b="1" dirty="0" smtClean="0"/>
              <a:t>Mix it up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your imagination…beg, borrow or “steal” from others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401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100 x 100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real challenge</a:t>
            </a:r>
          </a:p>
          <a:p>
            <a:endParaRPr lang="en-US" dirty="0"/>
          </a:p>
          <a:p>
            <a:r>
              <a:rPr lang="en-US" dirty="0" smtClean="0"/>
              <a:t>On a specified interval or varied sets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299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Dartboard Workout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Magnetic Dartboard </a:t>
            </a:r>
          </a:p>
          <a:p>
            <a:r>
              <a:rPr lang="en-US" dirty="0" smtClean="0"/>
              <a:t>6 darts</a:t>
            </a:r>
          </a:p>
          <a:p>
            <a:r>
              <a:rPr lang="en-US" dirty="0" smtClean="0"/>
              <a:t>Each area of the board is 1000 yard set</a:t>
            </a:r>
          </a:p>
          <a:p>
            <a:r>
              <a:rPr lang="en-US" dirty="0" smtClean="0"/>
              <a:t>Bull’s Eye wins a trip home after warm-up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268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677097" y="2808399"/>
            <a:ext cx="5064953" cy="1695631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/>
              <a:t>The 12 Days of Christmas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Patterned after the song</a:t>
            </a:r>
          </a:p>
          <a:p>
            <a:endParaRPr lang="en-US" dirty="0"/>
          </a:p>
          <a:p>
            <a:r>
              <a:rPr lang="en-US" dirty="0" smtClean="0"/>
              <a:t>Over 9000 yards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5191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-900000">
            <a:off x="-448171" y="3763802"/>
            <a:ext cx="6998427" cy="1606102"/>
          </a:xfrm>
        </p:spPr>
        <p:txBody>
          <a:bodyPr>
            <a:normAutofit/>
          </a:bodyPr>
          <a:lstStyle/>
          <a:p>
            <a:r>
              <a:rPr lang="en-US" b="1" dirty="0" smtClean="0"/>
              <a:t> It Begins with You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267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Santa’s Stocking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Swimmers and divers draw slips of paper from a Christmas stocking</a:t>
            </a:r>
          </a:p>
          <a:p>
            <a:endParaRPr lang="en-US" dirty="0"/>
          </a:p>
          <a:p>
            <a:r>
              <a:rPr lang="en-US" dirty="0" smtClean="0"/>
              <a:t>Whatever is drawn is done</a:t>
            </a:r>
          </a:p>
          <a:p>
            <a:endParaRPr lang="en-US" dirty="0"/>
          </a:p>
          <a:p>
            <a:r>
              <a:rPr lang="en-US" dirty="0" smtClean="0"/>
              <a:t>Mix of “fun stuff” and challenges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379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Greeting Card Workout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Written by the swimmers and divers for a teammate</a:t>
            </a:r>
          </a:p>
          <a:p>
            <a:r>
              <a:rPr lang="en-US" dirty="0" smtClean="0"/>
              <a:t>Parameters set by coaching staff</a:t>
            </a:r>
          </a:p>
          <a:p>
            <a:r>
              <a:rPr lang="en-US" dirty="0" smtClean="0"/>
              <a:t>Any holiday card will do</a:t>
            </a:r>
          </a:p>
          <a:p>
            <a:r>
              <a:rPr lang="en-US" dirty="0" smtClean="0"/>
              <a:t>We do it over winter break and for St. Patrick’s Day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807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Candy Cane Relays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Workout, after warm-up, is totally relays</a:t>
            </a:r>
          </a:p>
          <a:p>
            <a:endParaRPr lang="en-US" dirty="0"/>
          </a:p>
          <a:p>
            <a:r>
              <a:rPr lang="en-US" dirty="0" smtClean="0"/>
              <a:t>Winners of each relay race earn candy canes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2653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 smtClean="0"/>
              <a:t>Stotan</a:t>
            </a:r>
            <a:r>
              <a:rPr lang="en-US" b="1" dirty="0" smtClean="0"/>
              <a:t> Week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Stotan</a:t>
            </a:r>
            <a:r>
              <a:rPr lang="en-US" dirty="0" smtClean="0"/>
              <a:t> Contract</a:t>
            </a:r>
          </a:p>
          <a:p>
            <a:r>
              <a:rPr lang="en-US" dirty="0" smtClean="0"/>
              <a:t>Specialty workouts like in the book</a:t>
            </a:r>
          </a:p>
          <a:p>
            <a:r>
              <a:rPr lang="en-US" dirty="0" smtClean="0"/>
              <a:t>Swimmers read the book, </a:t>
            </a:r>
            <a:r>
              <a:rPr lang="en-US" u="sng" dirty="0" smtClean="0"/>
              <a:t>STOTAN</a:t>
            </a:r>
            <a:r>
              <a:rPr lang="en-US" dirty="0" smtClean="0"/>
              <a:t> by Chris </a:t>
            </a:r>
            <a:r>
              <a:rPr lang="en-US" dirty="0" err="1" smtClean="0"/>
              <a:t>Crutcher</a:t>
            </a:r>
            <a:endParaRPr lang="en-US" u="sng" dirty="0" smtClean="0"/>
          </a:p>
          <a:p>
            <a:r>
              <a:rPr lang="en-US" dirty="0" smtClean="0"/>
              <a:t>Special certificates/shirts at end of week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804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Circuit Day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Opportunity to use the equipment</a:t>
            </a:r>
          </a:p>
          <a:p>
            <a:r>
              <a:rPr lang="en-US" dirty="0" smtClean="0"/>
              <a:t>The swimmers love the “toys”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8996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Swimming in the Dark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Glow sticks on ends of pool</a:t>
            </a:r>
          </a:p>
          <a:p>
            <a:r>
              <a:rPr lang="en-US" dirty="0" smtClean="0"/>
              <a:t>Glow bracelets on hands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907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524697" y="2884600"/>
            <a:ext cx="5064953" cy="1695631"/>
          </a:xfrm>
        </p:spPr>
        <p:txBody>
          <a:bodyPr/>
          <a:lstStyle/>
          <a:p>
            <a:pPr algn="ctr"/>
            <a:r>
              <a:rPr lang="en-US" b="1" dirty="0" smtClean="0"/>
              <a:t>Stop and Go Kicking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Coach or swimmer determines when to “stop” and when to “go” on the kick set</a:t>
            </a:r>
          </a:p>
          <a:p>
            <a:endParaRPr lang="en-US" dirty="0"/>
          </a:p>
          <a:p>
            <a:r>
              <a:rPr lang="en-US" dirty="0" smtClean="0"/>
              <a:t>Stop means easy kicking</a:t>
            </a:r>
          </a:p>
          <a:p>
            <a:endParaRPr lang="en-US" dirty="0"/>
          </a:p>
          <a:p>
            <a:r>
              <a:rPr lang="en-US" dirty="0" smtClean="0"/>
              <a:t>Set a time limit for the set</a:t>
            </a:r>
          </a:p>
          <a:p>
            <a:endParaRPr lang="en-US" dirty="0"/>
          </a:p>
          <a:p>
            <a:r>
              <a:rPr lang="en-US" dirty="0" smtClean="0"/>
              <a:t>Mix up the times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2997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PI Day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Held on March 14 (Spring Season for girls)</a:t>
            </a:r>
          </a:p>
          <a:p>
            <a:endParaRPr lang="en-US" dirty="0"/>
          </a:p>
          <a:p>
            <a:r>
              <a:rPr lang="en-US" dirty="0" smtClean="0"/>
              <a:t>Take PI out to 8 – 10 decimal places with each set being determined by the place value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390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50’s to Failure and 100’s to Success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Send-off chart for 50’s</a:t>
            </a:r>
          </a:p>
          <a:p>
            <a:r>
              <a:rPr lang="en-US" dirty="0" smtClean="0"/>
              <a:t>Swim until you miss an interval</a:t>
            </a:r>
          </a:p>
          <a:p>
            <a:endParaRPr lang="en-US" dirty="0"/>
          </a:p>
          <a:p>
            <a:r>
              <a:rPr lang="en-US" dirty="0" smtClean="0"/>
              <a:t>Repeat 100’s working for perfection – slow, fast, etc.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580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Random Numbers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Pick random numbers  </a:t>
            </a:r>
            <a:r>
              <a:rPr lang="en-US" dirty="0" smtClean="0">
                <a:sym typeface="Wingdings" pitchFamily="2" charset="2"/>
              </a:rPr>
              <a:t> number of repeats in a set or move to that lane, etc.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917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Are you Balanced?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You are a facilitator of goals for others – what about for yourself?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Goals for all aspects of your life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158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Countdown to Championships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Post number of days left until championships (conference, regionals, state) each day</a:t>
            </a:r>
          </a:p>
          <a:p>
            <a:r>
              <a:rPr lang="en-US" dirty="0" smtClean="0"/>
              <a:t>Focus on getting work done now for later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7483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Specialty Taper Countdown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Behind the 8 Ball</a:t>
            </a:r>
          </a:p>
          <a:p>
            <a:r>
              <a:rPr lang="en-US" dirty="0" smtClean="0"/>
              <a:t>Lucky Seven</a:t>
            </a:r>
          </a:p>
          <a:p>
            <a:r>
              <a:rPr lang="en-US" dirty="0" smtClean="0"/>
              <a:t>The Three Musketeers (All for One and One for All)</a:t>
            </a:r>
          </a:p>
          <a:p>
            <a:r>
              <a:rPr lang="en-US" u="sng" dirty="0" err="1" smtClean="0"/>
              <a:t>FOUR</a:t>
            </a:r>
            <a:r>
              <a:rPr lang="en-US" dirty="0" err="1" smtClean="0"/>
              <a:t>titude</a:t>
            </a:r>
            <a:endParaRPr lang="en-US" dirty="0" smtClean="0"/>
          </a:p>
          <a:p>
            <a:r>
              <a:rPr lang="en-US" dirty="0" smtClean="0"/>
              <a:t>Five Card Stud</a:t>
            </a:r>
          </a:p>
        </p:txBody>
      </p:sp>
    </p:spTree>
    <p:extLst>
      <p:ext uri="{BB962C8B-B14F-4D97-AF65-F5344CB8AC3E}">
        <p14:creationId xmlns:p14="http://schemas.microsoft.com/office/powerpoint/2010/main" val="1281347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Circus Peanuts </a:t>
            </a:r>
            <a:br>
              <a:rPr lang="en-US" b="1" dirty="0" smtClean="0"/>
            </a:br>
            <a:r>
              <a:rPr lang="en-US" b="1" dirty="0" smtClean="0"/>
              <a:t>and</a:t>
            </a:r>
            <a:br>
              <a:rPr lang="en-US" b="1" dirty="0" smtClean="0"/>
            </a:br>
            <a:r>
              <a:rPr lang="en-US" b="1" dirty="0" smtClean="0"/>
              <a:t>Swedish Fish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NOT A SET </a:t>
            </a:r>
            <a:r>
              <a:rPr lang="en-US" dirty="0"/>
              <a:t> </a:t>
            </a:r>
            <a:r>
              <a:rPr lang="en-US" dirty="0" smtClean="0"/>
              <a:t>BUT BREAKS UP THE PRACTICE – A TREAT</a:t>
            </a:r>
          </a:p>
          <a:p>
            <a:endParaRPr lang="en-US" dirty="0"/>
          </a:p>
          <a:p>
            <a:r>
              <a:rPr lang="en-US" dirty="0" smtClean="0"/>
              <a:t>Quick energy</a:t>
            </a:r>
          </a:p>
          <a:p>
            <a:r>
              <a:rPr lang="en-US" dirty="0" smtClean="0"/>
              <a:t>Like feeding the </a:t>
            </a:r>
            <a:br>
              <a:rPr lang="en-US" dirty="0" smtClean="0"/>
            </a:br>
            <a:r>
              <a:rPr lang="en-US" dirty="0" smtClean="0"/>
              <a:t>animals at the zoo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8973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Turn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special sets do you do to keep things interesting?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930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Building the Team Concept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0246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The Team Concept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High school swimming and diving is unique because of TEAM.  </a:t>
            </a:r>
          </a:p>
          <a:p>
            <a:r>
              <a:rPr lang="en-US" dirty="0" smtClean="0"/>
              <a:t>Strengthen the TEAM Concept to develop a strong, cohesive unit.</a:t>
            </a:r>
          </a:p>
          <a:p>
            <a:r>
              <a:rPr lang="en-US" dirty="0" smtClean="0"/>
              <a:t>Guide your athletes to know one another </a:t>
            </a:r>
            <a:r>
              <a:rPr lang="en-US" dirty="0" smtClean="0">
                <a:sym typeface="Wingdings" pitchFamily="2" charset="2"/>
              </a:rPr>
              <a:t> support for one another</a:t>
            </a:r>
          </a:p>
          <a:p>
            <a:r>
              <a:rPr lang="en-US" dirty="0" smtClean="0">
                <a:sym typeface="Wingdings" pitchFamily="2" charset="2"/>
              </a:rPr>
              <a:t>Set guidelines for practice and meet conduct, atmosphere, and effort in one way to start.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808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Swimmers and Divers must be taught the expectations of a program and the coaching staff</a:t>
            </a:r>
          </a:p>
          <a:p>
            <a:r>
              <a:rPr lang="en-US" dirty="0" smtClean="0"/>
              <a:t>We cannot expect them to meet our expectations if they do not know  those expectations.  </a:t>
            </a:r>
          </a:p>
          <a:p>
            <a:pPr marL="64008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778829"/>
            <a:ext cx="2590800" cy="1850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228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533400"/>
            <a:ext cx="8229600" cy="1962912"/>
          </a:xfrm>
        </p:spPr>
        <p:txBody>
          <a:bodyPr/>
          <a:lstStyle/>
          <a:p>
            <a:r>
              <a:rPr lang="en-US" dirty="0" smtClean="0"/>
              <a:t>Swimmer Evaluation Chart	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8387307"/>
              </p:ext>
            </p:extLst>
          </p:nvPr>
        </p:nvGraphicFramePr>
        <p:xfrm>
          <a:off x="533400" y="838200"/>
          <a:ext cx="8229600" cy="460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Swimming Factors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Far Exceeds Requirements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Exceeds Requirements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Meets Requirements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Needs Some Improvement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Well???</a:t>
                      </a:r>
                      <a:endParaRPr lang="en-US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Speed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Is faster than a speeding bullet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Is as fast as a speeding bullet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Not quite as fast as a speeding</a:t>
                      </a:r>
                      <a:r>
                        <a:rPr lang="en-US" sz="1400" baseline="0" dirty="0" smtClean="0"/>
                        <a:t> bullet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Would you believe a slow bullet?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Wounds self with bullets when</a:t>
                      </a:r>
                      <a:r>
                        <a:rPr lang="en-US" sz="1400" baseline="0" dirty="0" smtClean="0"/>
                        <a:t> trying to shoot guns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Stroke Knowledge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Talks with the gods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Talks</a:t>
                      </a:r>
                      <a:r>
                        <a:rPr lang="en-US" sz="1400" baseline="0" dirty="0" smtClean="0"/>
                        <a:t> with coaches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Talks with himself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Argues with himself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Loses those arguments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Positive Mental Attitude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Is stronger than a locomotive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Is stronger than a bull elephant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Is stronger than a bull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Shoots the bull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Smells like a bull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Strong Finish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Walks on water always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Walks</a:t>
                      </a:r>
                      <a:r>
                        <a:rPr lang="en-US" sz="1400" baseline="0" dirty="0" smtClean="0"/>
                        <a:t> on water in emergencies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Washes with water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Drinks water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Passes water in emergencies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Start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Leaps 50 meter pools in a single bound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Leaps</a:t>
                      </a:r>
                      <a:r>
                        <a:rPr lang="en-US" sz="1400" baseline="0" dirty="0" smtClean="0"/>
                        <a:t> 25 yard pools in a single bound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Leaps into water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Stumbles over starting</a:t>
                      </a:r>
                      <a:r>
                        <a:rPr lang="en-US" sz="1400" baseline="0" dirty="0" smtClean="0"/>
                        <a:t> blocks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Never reports to the clerk of the course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026" name="Picture 2" descr="C:\Users\Owner\AppData\Local\Microsoft\Windows\Temporary Internet Files\Content.IE5\P66U1XMB\MC900150047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359128"/>
            <a:ext cx="2590800" cy="140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3115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Team Expectation Rubrics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Practice Effort Rubric</a:t>
            </a:r>
          </a:p>
          <a:p>
            <a:endParaRPr lang="en-US" dirty="0" smtClean="0"/>
          </a:p>
          <a:p>
            <a:r>
              <a:rPr lang="en-US" dirty="0" smtClean="0"/>
              <a:t>Practice Etiquette Rubric</a:t>
            </a:r>
          </a:p>
          <a:p>
            <a:endParaRPr lang="en-US" dirty="0" smtClean="0"/>
          </a:p>
          <a:p>
            <a:r>
              <a:rPr lang="en-US" dirty="0" smtClean="0"/>
              <a:t>Meet Day Evaluation Rubric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4518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Swimming Set Exams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Like learning the playbook for other sports, swimmers need to know the sets we have them swim each day.  </a:t>
            </a:r>
          </a:p>
          <a:p>
            <a:endParaRPr lang="en-US" dirty="0"/>
          </a:p>
          <a:p>
            <a:r>
              <a:rPr lang="en-US" dirty="0" smtClean="0"/>
              <a:t>It saves time and promotes better effort if they know what they are doing and WHY they are doing each set.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432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important to you?</a:t>
            </a:r>
          </a:p>
          <a:p>
            <a:endParaRPr lang="en-US" dirty="0"/>
          </a:p>
          <a:p>
            <a:r>
              <a:rPr lang="en-US" dirty="0" smtClean="0"/>
              <a:t>Prioritize your list.</a:t>
            </a:r>
          </a:p>
          <a:p>
            <a:endParaRPr lang="en-US" dirty="0"/>
          </a:p>
          <a:p>
            <a:r>
              <a:rPr lang="en-US" dirty="0" smtClean="0"/>
              <a:t>Identify your Roles (spouse, parent, provider, athlete, citizen etc.)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740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Teambuilding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Teambuilding activities are one way to help develop the TEAM Concept.</a:t>
            </a:r>
          </a:p>
          <a:p>
            <a:endParaRPr lang="en-US" dirty="0"/>
          </a:p>
          <a:p>
            <a:r>
              <a:rPr lang="en-US" dirty="0" smtClean="0"/>
              <a:t>Some require great feats of skill. </a:t>
            </a:r>
            <a:r>
              <a:rPr lang="en-US" dirty="0"/>
              <a:t> </a:t>
            </a:r>
            <a:r>
              <a:rPr lang="en-US" dirty="0" smtClean="0"/>
              <a:t> Some require problem solving skills.  Some require “thinking outside of the bowl.”  All require group participation and cooperation.</a:t>
            </a:r>
          </a:p>
          <a:p>
            <a:endParaRPr lang="en-US" dirty="0"/>
          </a:p>
          <a:p>
            <a:r>
              <a:rPr lang="en-US" dirty="0" smtClean="0"/>
              <a:t>There are many activities that will accomplish the desired outcome.  A few examples follow (included in your handouts).</a:t>
            </a:r>
          </a:p>
          <a:p>
            <a:endParaRPr lang="en-US" dirty="0"/>
          </a:p>
          <a:p>
            <a:pPr marL="64008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106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Hello Game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game devised by </a:t>
            </a:r>
            <a:r>
              <a:rPr lang="en-US" dirty="0" err="1" smtClean="0"/>
              <a:t>Lanny</a:t>
            </a:r>
            <a:r>
              <a:rPr lang="en-US" dirty="0" smtClean="0"/>
              <a:t> </a:t>
            </a:r>
            <a:r>
              <a:rPr lang="en-US" dirty="0" err="1" smtClean="0"/>
              <a:t>Landtroop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The purpose is to prepare swimmers for practice as they enter the door of the pool.  </a:t>
            </a:r>
          </a:p>
          <a:p>
            <a:endParaRPr lang="en-US" dirty="0"/>
          </a:p>
          <a:p>
            <a:r>
              <a:rPr lang="en-US" dirty="0" smtClean="0"/>
              <a:t>Can be played outside of the pool setting as well.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331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Camera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Select a teammate’s name</a:t>
            </a:r>
          </a:p>
          <a:p>
            <a:r>
              <a:rPr lang="en-US" dirty="0" smtClean="0"/>
              <a:t>Use a single use camera or camera phone</a:t>
            </a:r>
          </a:p>
          <a:p>
            <a:r>
              <a:rPr lang="en-US" dirty="0" smtClean="0"/>
              <a:t>Secretly take pictures of your teammate throughout the season</a:t>
            </a:r>
          </a:p>
          <a:p>
            <a:r>
              <a:rPr lang="en-US" dirty="0" smtClean="0"/>
              <a:t>Prepare a “presentation” for the </a:t>
            </a:r>
          </a:p>
          <a:p>
            <a:pPr marL="64008" indent="0">
              <a:buNone/>
            </a:pPr>
            <a:r>
              <a:rPr lang="en-US" dirty="0"/>
              <a:t> </a:t>
            </a:r>
            <a:r>
              <a:rPr lang="en-US" dirty="0" smtClean="0"/>
              <a:t>   pre-championship dinner</a:t>
            </a:r>
          </a:p>
          <a:p>
            <a:pPr marL="64008" indent="0">
              <a:buNone/>
            </a:pPr>
            <a:r>
              <a:rPr lang="en-US" dirty="0" smtClean="0"/>
              <a:t>		</a:t>
            </a:r>
            <a:endParaRPr lang="en-US" dirty="0"/>
          </a:p>
        </p:txBody>
      </p:sp>
      <p:pic>
        <p:nvPicPr>
          <p:cNvPr id="2050" name="Picture 2" descr="C:\Users\Owner\AppData\Local\Microsoft\Windows\Temporary Internet Files\Content.IE5\67NXULMB\MC900432562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5044668"/>
            <a:ext cx="1828572" cy="182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7943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Previous Examples of Presentations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Posters</a:t>
            </a:r>
          </a:p>
          <a:p>
            <a:r>
              <a:rPr lang="en-US" dirty="0" smtClean="0"/>
              <a:t>Poetry</a:t>
            </a:r>
          </a:p>
          <a:p>
            <a:r>
              <a:rPr lang="en-US" dirty="0" smtClean="0"/>
              <a:t>Video DVD</a:t>
            </a:r>
          </a:p>
          <a:p>
            <a:r>
              <a:rPr lang="en-US" dirty="0" smtClean="0"/>
              <a:t>Photo album</a:t>
            </a:r>
          </a:p>
          <a:p>
            <a:r>
              <a:rPr lang="en-US" dirty="0" smtClean="0"/>
              <a:t>Photo box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7628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Scavenger Hunt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Photo scavenger hunt</a:t>
            </a:r>
          </a:p>
          <a:p>
            <a:r>
              <a:rPr lang="en-US" dirty="0" smtClean="0"/>
              <a:t>Teams divided into groups</a:t>
            </a:r>
          </a:p>
          <a:p>
            <a:r>
              <a:rPr lang="en-US" dirty="0" smtClean="0"/>
              <a:t>Set a time limit</a:t>
            </a:r>
          </a:p>
          <a:p>
            <a:r>
              <a:rPr lang="en-US" dirty="0" smtClean="0"/>
              <a:t>Recognize the ‘winning team” </a:t>
            </a:r>
          </a:p>
          <a:p>
            <a:r>
              <a:rPr lang="en-US" dirty="0" smtClean="0"/>
              <a:t>Post the pictures for all to see</a:t>
            </a:r>
          </a:p>
          <a:p>
            <a:r>
              <a:rPr lang="en-US" dirty="0" smtClean="0"/>
              <a:t>I do this at the end of the first week of practice</a:t>
            </a:r>
          </a:p>
          <a:p>
            <a:r>
              <a:rPr lang="en-US" dirty="0" smtClean="0"/>
              <a:t>Team meets for dinner afterwards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527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Up All Night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Similar to college basketball season opening</a:t>
            </a:r>
          </a:p>
          <a:p>
            <a:endParaRPr lang="en-US" dirty="0"/>
          </a:p>
          <a:p>
            <a:r>
              <a:rPr lang="en-US" dirty="0" smtClean="0"/>
              <a:t>Teambuilding activities</a:t>
            </a:r>
          </a:p>
          <a:p>
            <a:r>
              <a:rPr lang="en-US" dirty="0" smtClean="0"/>
              <a:t>Midnight workout</a:t>
            </a:r>
          </a:p>
          <a:p>
            <a:r>
              <a:rPr lang="en-US" dirty="0" smtClean="0"/>
              <a:t>Workshops on nutrition, </a:t>
            </a:r>
            <a:r>
              <a:rPr lang="en-US" dirty="0" err="1" smtClean="0"/>
              <a:t>dryland</a:t>
            </a:r>
            <a:r>
              <a:rPr lang="en-US" dirty="0" smtClean="0"/>
              <a:t>, etc.</a:t>
            </a:r>
          </a:p>
          <a:p>
            <a:r>
              <a:rPr lang="en-US" dirty="0" smtClean="0"/>
              <a:t>Team activities (t-shirt design, season theme, pre-meet music)</a:t>
            </a:r>
          </a:p>
          <a:p>
            <a:r>
              <a:rPr lang="en-US" dirty="0" smtClean="0"/>
              <a:t>Team breakfast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549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Before or After Practice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Human Knot</a:t>
            </a:r>
          </a:p>
          <a:p>
            <a:endParaRPr lang="en-US" dirty="0"/>
          </a:p>
          <a:p>
            <a:r>
              <a:rPr lang="en-US" dirty="0" smtClean="0"/>
              <a:t>The Box</a:t>
            </a:r>
          </a:p>
          <a:p>
            <a:endParaRPr lang="en-US" dirty="0"/>
          </a:p>
          <a:p>
            <a:pPr marL="64008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038600"/>
            <a:ext cx="3596640" cy="2635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699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Progressive Dinner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Typical progressive dinner format</a:t>
            </a:r>
          </a:p>
          <a:p>
            <a:endParaRPr lang="en-US" dirty="0"/>
          </a:p>
          <a:p>
            <a:r>
              <a:rPr lang="en-US" dirty="0" smtClean="0"/>
              <a:t>Teambuilding activity at each location</a:t>
            </a:r>
            <a:endParaRPr lang="en-US" dirty="0"/>
          </a:p>
        </p:txBody>
      </p:sp>
      <p:pic>
        <p:nvPicPr>
          <p:cNvPr id="3074" name="Picture 2" descr="C:\Users\Owner\AppData\Local\Microsoft\Windows\Temporary Internet Files\Content.IE5\67NXULMB\MC900215895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724400"/>
            <a:ext cx="1525436" cy="192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7337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Sports Psychology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"/>
            <a:ext cx="2438400" cy="3126153"/>
          </a:xfrm>
        </p:spPr>
      </p:pic>
    </p:spTree>
    <p:extLst>
      <p:ext uri="{BB962C8B-B14F-4D97-AF65-F5344CB8AC3E}">
        <p14:creationId xmlns:p14="http://schemas.microsoft.com/office/powerpoint/2010/main" val="3392652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Concepts of the Week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Themes or “concepts” for each week of the season</a:t>
            </a:r>
          </a:p>
          <a:p>
            <a:pPr marL="64008" indent="0">
              <a:buNone/>
            </a:pPr>
            <a:endParaRPr lang="en-US" dirty="0" smtClean="0"/>
          </a:p>
          <a:p>
            <a:r>
              <a:rPr lang="en-US" dirty="0" smtClean="0"/>
              <a:t>Quotes posted and discussed daily to tie into the week’s theme</a:t>
            </a:r>
          </a:p>
          <a:p>
            <a:pPr marL="64008" indent="0">
              <a:buNone/>
            </a:pPr>
            <a:endParaRPr lang="en-US" dirty="0" smtClean="0"/>
          </a:p>
          <a:p>
            <a:r>
              <a:rPr lang="en-US" dirty="0" smtClean="0"/>
              <a:t>Each week builds into the following week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753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S.M.A.R.T. Goals</a:t>
            </a:r>
            <a:br>
              <a:rPr lang="en-US" b="1" dirty="0" smtClean="0"/>
            </a:br>
            <a:r>
              <a:rPr lang="en-US" b="1" dirty="0" smtClean="0"/>
              <a:t>part 1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Specific:  </a:t>
            </a:r>
            <a:r>
              <a:rPr lang="en-US" dirty="0" smtClean="0"/>
              <a:t>the goal must clearly state WHAT is to be achieved, by WHOM, WHERE, and WHEN it is to be achieved</a:t>
            </a:r>
          </a:p>
          <a:p>
            <a:endParaRPr lang="en-US" dirty="0"/>
          </a:p>
          <a:p>
            <a:r>
              <a:rPr lang="en-US" b="1" dirty="0" smtClean="0"/>
              <a:t>Measureable: </a:t>
            </a:r>
            <a:r>
              <a:rPr lang="en-US" dirty="0" smtClean="0">
                <a:effectLst/>
              </a:rPr>
              <a:t>applies to both the end result and the milestones along the way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27348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Examples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marL="578358" indent="-514350">
              <a:buFont typeface="+mj-lt"/>
              <a:buAutoNum type="arabicPeriod"/>
            </a:pPr>
            <a:r>
              <a:rPr lang="en-US" dirty="0" smtClean="0"/>
              <a:t>Happy but Never Satisfied</a:t>
            </a:r>
          </a:p>
          <a:p>
            <a:pPr marL="578358" indent="-514350">
              <a:buFont typeface="+mj-lt"/>
              <a:buAutoNum type="arabicPeriod"/>
            </a:pPr>
            <a:r>
              <a:rPr lang="en-US" dirty="0" smtClean="0"/>
              <a:t>Teamwork</a:t>
            </a:r>
          </a:p>
          <a:p>
            <a:pPr marL="578358" indent="-514350">
              <a:buFont typeface="+mj-lt"/>
              <a:buAutoNum type="arabicPeriod"/>
            </a:pPr>
            <a:r>
              <a:rPr lang="en-US" dirty="0" smtClean="0"/>
              <a:t>Technical Excellence</a:t>
            </a:r>
          </a:p>
          <a:p>
            <a:pPr marL="578358" indent="-514350">
              <a:buFont typeface="+mj-lt"/>
              <a:buAutoNum type="arabicPeriod"/>
            </a:pPr>
            <a:r>
              <a:rPr lang="en-US" dirty="0" smtClean="0"/>
              <a:t>Effort</a:t>
            </a:r>
          </a:p>
          <a:p>
            <a:pPr marL="578358" indent="-514350">
              <a:buFont typeface="+mj-lt"/>
              <a:buAutoNum type="arabicPeriod"/>
            </a:pPr>
            <a:r>
              <a:rPr lang="en-US" dirty="0" smtClean="0"/>
              <a:t>Positive Thinking</a:t>
            </a:r>
          </a:p>
          <a:p>
            <a:pPr marL="578358" indent="-514350">
              <a:buFont typeface="+mj-lt"/>
              <a:buAutoNum type="arabicPeriod"/>
            </a:pPr>
            <a:r>
              <a:rPr lang="en-US" dirty="0" smtClean="0"/>
              <a:t>Sportsmanship</a:t>
            </a:r>
          </a:p>
          <a:p>
            <a:pPr marL="578358" indent="-514350">
              <a:buFont typeface="+mj-lt"/>
              <a:buAutoNum type="arabicPeriod"/>
            </a:pPr>
            <a:r>
              <a:rPr lang="en-US" dirty="0" smtClean="0"/>
              <a:t>Beginning to Visualize</a:t>
            </a:r>
          </a:p>
          <a:p>
            <a:pPr marL="578358" indent="-514350">
              <a:buFont typeface="+mj-lt"/>
              <a:buAutoNum type="arabicPeriod"/>
            </a:pPr>
            <a:r>
              <a:rPr lang="en-US" dirty="0" smtClean="0"/>
              <a:t>Consistency</a:t>
            </a:r>
          </a:p>
          <a:p>
            <a:pPr marL="578358" indent="-514350">
              <a:buFont typeface="+mj-lt"/>
              <a:buAutoNum type="arabicPeriod"/>
            </a:pPr>
            <a:r>
              <a:rPr lang="en-US" dirty="0" smtClean="0"/>
              <a:t>Dealing with Adversity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 marL="578358" indent="-514350">
              <a:buFont typeface="+mj-lt"/>
              <a:buAutoNum type="arabicPeriod" startAt="10"/>
            </a:pPr>
            <a:r>
              <a:rPr lang="en-US" dirty="0" smtClean="0"/>
              <a:t>Focusing your Attention</a:t>
            </a:r>
          </a:p>
          <a:p>
            <a:pPr marL="578358" indent="-514350">
              <a:buFont typeface="+mj-lt"/>
              <a:buAutoNum type="arabicPeriod" startAt="10"/>
            </a:pPr>
            <a:r>
              <a:rPr lang="en-US" dirty="0" smtClean="0"/>
              <a:t>Expectations</a:t>
            </a:r>
          </a:p>
          <a:p>
            <a:pPr marL="578358" indent="-514350">
              <a:buFont typeface="+mj-lt"/>
              <a:buAutoNum type="arabicPeriod" startAt="10"/>
            </a:pPr>
            <a:r>
              <a:rPr lang="en-US" dirty="0" smtClean="0"/>
              <a:t>Relaxation</a:t>
            </a:r>
          </a:p>
          <a:p>
            <a:pPr marL="578358" indent="-514350">
              <a:buFont typeface="+mj-lt"/>
              <a:buAutoNum type="arabicPeriod" startAt="10"/>
            </a:pPr>
            <a:r>
              <a:rPr lang="en-US" dirty="0" smtClean="0"/>
              <a:t>Confidence</a:t>
            </a:r>
          </a:p>
          <a:p>
            <a:pPr marL="64008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7640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Happy but Never Satisfied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Goal Setting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000" dirty="0" smtClean="0"/>
              <a:t>Develop a burning desire to reach your goals.  Visualize then as though they were already true</a:t>
            </a:r>
          </a:p>
          <a:p>
            <a:endParaRPr lang="en-US" sz="2000" dirty="0"/>
          </a:p>
          <a:p>
            <a:r>
              <a:rPr lang="en-US" sz="2000" dirty="0" smtClean="0"/>
              <a:t>You can’t win today on what you did in the last race.</a:t>
            </a:r>
          </a:p>
          <a:p>
            <a:endParaRPr lang="en-US" sz="2000" dirty="0"/>
          </a:p>
          <a:p>
            <a:r>
              <a:rPr lang="en-US" sz="2000" dirty="0" smtClean="0"/>
              <a:t>Be satisfied with nothing but your best.</a:t>
            </a:r>
          </a:p>
          <a:p>
            <a:endParaRPr lang="en-US" sz="2000" dirty="0"/>
          </a:p>
          <a:p>
            <a:r>
              <a:rPr lang="en-US" sz="2000" dirty="0" smtClean="0"/>
              <a:t>Winners see what they can become rater than what they are.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6544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Workout Logs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Daily training logs to record accomplishments and struggles as well as daily and weekly goals</a:t>
            </a:r>
          </a:p>
          <a:p>
            <a:endParaRPr lang="en-US" dirty="0"/>
          </a:p>
          <a:p>
            <a:r>
              <a:rPr lang="en-US" dirty="0" smtClean="0"/>
              <a:t>Concept of the Week is recorded on the logs as well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211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</a:t>
            </a:r>
            <a:r>
              <a:rPr lang="en-US" smtClean="0"/>
              <a:t>Road 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Log of events, times/scores, goals, ultimate goals, current time/score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0510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Daily Talks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5-10 minute talks dealing with positive thinking, goals, imagery, self-belief</a:t>
            </a:r>
          </a:p>
          <a:p>
            <a:endParaRPr lang="en-US" dirty="0"/>
          </a:p>
          <a:p>
            <a:r>
              <a:rPr lang="en-US" dirty="0" smtClean="0"/>
              <a:t>We do our while we are stretching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710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Reading to Motivate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Challenge athletes to read books dealing with a swimming or diving challenge/struggle/accomplishment</a:t>
            </a:r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687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Goal Setting Activities</a:t>
            </a:r>
            <a:endParaRPr lang="en-US" b="1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710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Identifying your Goals</a:t>
            </a:r>
          </a:p>
          <a:p>
            <a:r>
              <a:rPr lang="en-US" dirty="0" smtClean="0"/>
              <a:t>Setting Realistic Goals</a:t>
            </a:r>
          </a:p>
          <a:p>
            <a:r>
              <a:rPr lang="en-US" dirty="0" smtClean="0"/>
              <a:t>Goal Setting by Dr. Daniel Carl</a:t>
            </a:r>
          </a:p>
          <a:p>
            <a:r>
              <a:rPr lang="en-US" u="sng" dirty="0" smtClean="0"/>
              <a:t>The Swim to Win Playbook</a:t>
            </a:r>
          </a:p>
          <a:p>
            <a:r>
              <a:rPr lang="en-US" dirty="0" smtClean="0"/>
              <a:t>Setting Goals to Win</a:t>
            </a:r>
          </a:p>
          <a:p>
            <a:r>
              <a:rPr lang="en-US" dirty="0" smtClean="0"/>
              <a:t>Setting Weekly and Daily Goals</a:t>
            </a:r>
          </a:p>
          <a:p>
            <a:r>
              <a:rPr lang="en-US" dirty="0" smtClean="0"/>
              <a:t>Twelve Characteristics of Good Goals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564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Thinking Outside the Bowl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007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880" y="512064"/>
            <a:ext cx="4206240" cy="583387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901871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677095" y="2884600"/>
            <a:ext cx="5064953" cy="1695631"/>
          </a:xfrm>
        </p:spPr>
        <p:txBody>
          <a:bodyPr/>
          <a:lstStyle/>
          <a:p>
            <a:r>
              <a:rPr lang="en-US" b="1" dirty="0" smtClean="0"/>
              <a:t>S.M.A.R.T.  Goals</a:t>
            </a:r>
            <a:br>
              <a:rPr lang="en-US" b="1" dirty="0" smtClean="0"/>
            </a:br>
            <a:r>
              <a:rPr lang="en-US" b="1" dirty="0" smtClean="0"/>
              <a:t>part 2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Achievable:  </a:t>
            </a:r>
            <a:r>
              <a:rPr lang="en-US" dirty="0" smtClean="0"/>
              <a:t>you must believe that you can manage to do what you are setting out to do</a:t>
            </a:r>
          </a:p>
          <a:p>
            <a:endParaRPr lang="en-US" b="1" dirty="0"/>
          </a:p>
          <a:p>
            <a:r>
              <a:rPr lang="en-US" b="1" dirty="0" smtClean="0"/>
              <a:t>Relevant: </a:t>
            </a:r>
            <a:r>
              <a:rPr lang="en-US" dirty="0" smtClean="0"/>
              <a:t> do those things that are most important and in line with your long term vision and mission (short and long term goals)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97533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Hand-Held Devices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Hand-held phones which record</a:t>
            </a:r>
          </a:p>
          <a:p>
            <a:r>
              <a:rPr lang="en-US" dirty="0" smtClean="0"/>
              <a:t>I Pads</a:t>
            </a:r>
          </a:p>
          <a:p>
            <a:r>
              <a:rPr lang="en-US" dirty="0" smtClean="0"/>
              <a:t>I Phones</a:t>
            </a:r>
          </a:p>
          <a:p>
            <a:r>
              <a:rPr lang="en-US" dirty="0" smtClean="0"/>
              <a:t>Hand-held projectors</a:t>
            </a:r>
          </a:p>
          <a:p>
            <a:endParaRPr lang="en-US" dirty="0"/>
          </a:p>
          <a:p>
            <a:r>
              <a:rPr lang="en-US" dirty="0" smtClean="0"/>
              <a:t>All can show video and many can record</a:t>
            </a:r>
            <a:endParaRPr lang="en-US" dirty="0"/>
          </a:p>
        </p:txBody>
      </p:sp>
      <p:pic>
        <p:nvPicPr>
          <p:cNvPr id="4098" name="Picture 2" descr="3M MPro150 Pocket Projec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2840" y="5181600"/>
            <a:ext cx="1661160" cy="1661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1962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Coach’s Eye</a:t>
            </a:r>
            <a:endParaRPr lang="en-US" b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900000">
            <a:off x="3958578" y="1302173"/>
            <a:ext cx="2919489" cy="3887787"/>
          </a:xfrm>
        </p:spPr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 rot="-900000">
            <a:off x="3374787" y="4916047"/>
            <a:ext cx="3930375" cy="2626139"/>
          </a:xfrm>
        </p:spPr>
        <p:txBody>
          <a:bodyPr>
            <a:normAutofit/>
          </a:bodyPr>
          <a:lstStyle/>
          <a:p>
            <a:r>
              <a:rPr lang="en-US" sz="3200" dirty="0" smtClean="0"/>
              <a:t> </a:t>
            </a:r>
            <a:endParaRPr lang="en-US" sz="2000" dirty="0"/>
          </a:p>
          <a:p>
            <a:endParaRPr lang="en-US" sz="2000" dirty="0" smtClean="0"/>
          </a:p>
          <a:p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152400" y="381000"/>
            <a:ext cx="4572000" cy="418576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/>
              <a:t>App for I Phones and I Pads</a:t>
            </a:r>
          </a:p>
          <a:p>
            <a:endParaRPr lang="en-US" sz="2800" dirty="0"/>
          </a:p>
          <a:p>
            <a:r>
              <a:rPr lang="en-US" sz="2800" dirty="0"/>
              <a:t>$4.99</a:t>
            </a:r>
          </a:p>
          <a:p>
            <a:endParaRPr lang="en-US" sz="28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dirty="0"/>
              <a:t>Video drawing tools</a:t>
            </a:r>
          </a:p>
          <a:p>
            <a:pPr marL="342900" indent="-342900">
              <a:buFont typeface="Arial" pitchFamily="34" charset="0"/>
              <a:buChar char="•"/>
            </a:pPr>
            <a:endParaRPr lang="en-US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dirty="0"/>
              <a:t>Video review with voiceover</a:t>
            </a:r>
          </a:p>
          <a:p>
            <a:pPr marL="342900" indent="-342900">
              <a:buFont typeface="Arial" pitchFamily="34" charset="0"/>
              <a:buChar char="•"/>
            </a:pPr>
            <a:endParaRPr lang="en-US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dirty="0"/>
              <a:t>Frame-by-frame motion analysis</a:t>
            </a:r>
          </a:p>
          <a:p>
            <a:pPr marL="342900" indent="-342900">
              <a:buFont typeface="Arial" pitchFamily="34" charset="0"/>
              <a:buChar char="•"/>
            </a:pPr>
            <a:endParaRPr lang="en-US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dirty="0"/>
              <a:t>Instant sharing</a:t>
            </a:r>
          </a:p>
        </p:txBody>
      </p:sp>
    </p:spTree>
    <p:extLst>
      <p:ext uri="{BB962C8B-B14F-4D97-AF65-F5344CB8AC3E}">
        <p14:creationId xmlns:p14="http://schemas.microsoft.com/office/powerpoint/2010/main" val="1764641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Coaches’ Eye video on YouTube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099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Ubersense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Free personal coach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657600"/>
            <a:ext cx="4924425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9346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Underwater Cameras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Swimmers love being filmed</a:t>
            </a:r>
          </a:p>
          <a:p>
            <a:endParaRPr lang="en-US" dirty="0"/>
          </a:p>
          <a:p>
            <a:r>
              <a:rPr lang="en-US" dirty="0" smtClean="0"/>
              <a:t>Can analyze strokes from a different angle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972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Swim Times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Free  App</a:t>
            </a:r>
          </a:p>
          <a:p>
            <a:r>
              <a:rPr lang="en-US" dirty="0" smtClean="0"/>
              <a:t>Converts times from short course yards, short course meters, and long course meters to the other pool types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3684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Standard Swim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Free App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Animated video of strokes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925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Swim Log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$4.99 App</a:t>
            </a:r>
          </a:p>
          <a:p>
            <a:endParaRPr lang="en-US" dirty="0"/>
          </a:p>
          <a:p>
            <a:r>
              <a:rPr lang="en-US" dirty="0" smtClean="0"/>
              <a:t>Tracks swim times  </a:t>
            </a:r>
          </a:p>
        </p:txBody>
      </p:sp>
    </p:spTree>
    <p:extLst>
      <p:ext uri="{BB962C8B-B14F-4D97-AF65-F5344CB8AC3E}">
        <p14:creationId xmlns:p14="http://schemas.microsoft.com/office/powerpoint/2010/main" val="2552673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Go Swim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Free App</a:t>
            </a:r>
          </a:p>
          <a:p>
            <a:endParaRPr lang="en-US" dirty="0"/>
          </a:p>
          <a:p>
            <a:r>
              <a:rPr lang="en-US" dirty="0" smtClean="0"/>
              <a:t>Free drills, swimming news, fan wall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063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Swim Speeds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Free App</a:t>
            </a:r>
          </a:p>
          <a:p>
            <a:endParaRPr lang="en-US" dirty="0"/>
          </a:p>
          <a:p>
            <a:r>
              <a:rPr lang="en-US" dirty="0" smtClean="0"/>
              <a:t>Calculator to determine swim distance, time, pace, and speed quickly and easily</a:t>
            </a:r>
          </a:p>
          <a:p>
            <a:r>
              <a:rPr lang="en-US" dirty="0" smtClean="0"/>
              <a:t>Logs workouts</a:t>
            </a:r>
          </a:p>
          <a:p>
            <a:r>
              <a:rPr lang="en-US" dirty="0" smtClean="0"/>
              <a:t>Calorie calculation</a:t>
            </a:r>
          </a:p>
          <a:p>
            <a:r>
              <a:rPr lang="en-US" dirty="0" smtClean="0"/>
              <a:t>Log heart rate information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2726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S.M.A.R.T.  Goals</a:t>
            </a:r>
            <a:br>
              <a:rPr lang="en-US" b="1" dirty="0"/>
            </a:br>
            <a:r>
              <a:rPr lang="en-US" b="1" dirty="0" smtClean="0"/>
              <a:t>part 3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Time-based:  </a:t>
            </a:r>
            <a:r>
              <a:rPr lang="en-US" dirty="0" smtClean="0"/>
              <a:t>put a time-frame to your goals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91092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SwimLabs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Free App</a:t>
            </a:r>
          </a:p>
          <a:p>
            <a:endParaRPr lang="en-US" dirty="0"/>
          </a:p>
          <a:p>
            <a:r>
              <a:rPr lang="en-US" dirty="0" smtClean="0"/>
              <a:t>Library of swimming technical video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931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uCoach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$1.99 App</a:t>
            </a:r>
          </a:p>
          <a:p>
            <a:endParaRPr lang="en-US" dirty="0"/>
          </a:p>
          <a:p>
            <a:r>
              <a:rPr lang="en-US" dirty="0" smtClean="0"/>
              <a:t>Record split/lap times for multiple athletes simultaneously </a:t>
            </a:r>
          </a:p>
          <a:p>
            <a:endParaRPr lang="en-US" dirty="0"/>
          </a:p>
          <a:p>
            <a:r>
              <a:rPr lang="en-US" dirty="0" smtClean="0"/>
              <a:t>Organizes date by meet and event</a:t>
            </a:r>
          </a:p>
          <a:p>
            <a:endParaRPr lang="en-US" dirty="0"/>
          </a:p>
          <a:p>
            <a:r>
              <a:rPr lang="en-US" dirty="0" smtClean="0"/>
              <a:t>Instantly email meet results in spreadsheet 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37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Swimulator</a:t>
            </a:r>
            <a:r>
              <a:rPr lang="en-US" b="1" dirty="0" smtClean="0"/>
              <a:t>+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Free App</a:t>
            </a:r>
          </a:p>
          <a:p>
            <a:endParaRPr lang="en-US" dirty="0"/>
          </a:p>
          <a:p>
            <a:r>
              <a:rPr lang="en-US" dirty="0" smtClean="0"/>
              <a:t>Swim speed calculator for use with FINIS Tempo Trainer Pro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8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Dive Meet Manager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$3.99 App</a:t>
            </a:r>
          </a:p>
          <a:p>
            <a:r>
              <a:rPr lang="en-US" dirty="0" smtClean="0"/>
              <a:t>Keep scores for diving</a:t>
            </a:r>
          </a:p>
          <a:p>
            <a:r>
              <a:rPr lang="en-US" dirty="0" smtClean="0"/>
              <a:t>Track multiple divers</a:t>
            </a:r>
          </a:p>
          <a:p>
            <a:r>
              <a:rPr lang="en-US" dirty="0" smtClean="0"/>
              <a:t>Post scores</a:t>
            </a:r>
          </a:p>
          <a:p>
            <a:r>
              <a:rPr lang="en-US" dirty="0" smtClean="0"/>
              <a:t>Search past meets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569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Free Books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Free Books online </a:t>
            </a:r>
          </a:p>
          <a:p>
            <a:pPr lvl="1">
              <a:buFont typeface="Wingdings" pitchFamily="2" charset="2"/>
              <a:buChar char="v"/>
            </a:pPr>
            <a:r>
              <a:rPr lang="en-US" u="sng" dirty="0" smtClean="0"/>
              <a:t>Swimming Scientifically Taught: A Practical Manual for Young and Old</a:t>
            </a:r>
          </a:p>
          <a:p>
            <a:pPr marL="365760" lvl="1" indent="0">
              <a:buNone/>
            </a:pPr>
            <a:endParaRPr lang="en-US" u="sng" dirty="0" smtClean="0"/>
          </a:p>
          <a:p>
            <a:pPr lvl="1">
              <a:buFont typeface="Wingdings" pitchFamily="2" charset="2"/>
              <a:buChar char="v"/>
            </a:pPr>
            <a:r>
              <a:rPr lang="en-US" u="sng" dirty="0" smtClean="0"/>
              <a:t>Selected Works:  A Thimble, Half Full and other </a:t>
            </a:r>
            <a:r>
              <a:rPr lang="en-US" u="sng" dirty="0" err="1" smtClean="0"/>
              <a:t>Toughts</a:t>
            </a:r>
            <a:r>
              <a:rPr lang="en-US" u="sng" dirty="0" smtClean="0"/>
              <a:t> on Swimming</a:t>
            </a:r>
          </a:p>
          <a:p>
            <a:pPr marL="365760" lvl="1" indent="0">
              <a:buNone/>
            </a:pPr>
            <a:r>
              <a:rPr lang="en-US" dirty="0" smtClean="0"/>
              <a:t>		(Clive Rushton)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581642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Core Values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Core values are those values we hold which form the foundation of our team; they frame the way we: </a:t>
            </a:r>
          </a:p>
          <a:p>
            <a:pPr>
              <a:buFont typeface="Wingdings" pitchFamily="2" charset="2"/>
              <a:buChar char="v"/>
            </a:pPr>
            <a:r>
              <a:rPr lang="en-US" sz="2200" dirty="0" smtClean="0"/>
              <a:t>Articulate what we stand for</a:t>
            </a:r>
          </a:p>
          <a:p>
            <a:pPr>
              <a:buFont typeface="Wingdings" pitchFamily="2" charset="2"/>
              <a:buChar char="v"/>
            </a:pPr>
            <a:r>
              <a:rPr lang="en-US" sz="2200" dirty="0" smtClean="0"/>
              <a:t>Perform our work</a:t>
            </a:r>
          </a:p>
          <a:p>
            <a:pPr>
              <a:buFont typeface="Wingdings" pitchFamily="2" charset="2"/>
              <a:buChar char="v"/>
            </a:pPr>
            <a:r>
              <a:rPr lang="en-US" sz="2200" dirty="0" smtClean="0"/>
              <a:t>Conduct ourselves</a:t>
            </a:r>
          </a:p>
          <a:p>
            <a:pPr>
              <a:buFont typeface="Wingdings" pitchFamily="2" charset="2"/>
              <a:buChar char="v"/>
            </a:pPr>
            <a:r>
              <a:rPr lang="en-US" sz="2200" dirty="0" smtClean="0"/>
              <a:t>Govern our relationships</a:t>
            </a:r>
          </a:p>
          <a:p>
            <a:pPr>
              <a:buFont typeface="Wingdings" pitchFamily="2" charset="2"/>
              <a:buChar char="v"/>
            </a:pPr>
            <a:r>
              <a:rPr lang="en-US" sz="2200" dirty="0" smtClean="0"/>
              <a:t>Guide our decisions</a:t>
            </a:r>
          </a:p>
        </p:txBody>
      </p:sp>
    </p:spTree>
    <p:extLst>
      <p:ext uri="{BB962C8B-B14F-4D97-AF65-F5344CB8AC3E}">
        <p14:creationId xmlns:p14="http://schemas.microsoft.com/office/powerpoint/2010/main" val="3732346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What are the Core Values of your Program?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What do you want the young people to look like when they leave your program?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Identify your team core values</a:t>
            </a:r>
          </a:p>
          <a:p>
            <a:endParaRPr lang="en-US" dirty="0"/>
          </a:p>
          <a:p>
            <a:r>
              <a:rPr lang="en-US" dirty="0" smtClean="0"/>
              <a:t>Define your team core values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767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ilter">
  <a:themeElements>
    <a:clrScheme name="Kilter">
      <a:dk1>
        <a:sysClr val="windowText" lastClr="000000"/>
      </a:dk1>
      <a:lt1>
        <a:sysClr val="window" lastClr="FFFFFF"/>
      </a:lt1>
      <a:dk2>
        <a:srgbClr val="318FC5"/>
      </a:dk2>
      <a:lt2>
        <a:srgbClr val="AEE8FB"/>
      </a:lt2>
      <a:accent1>
        <a:srgbClr val="76C5EF"/>
      </a:accent1>
      <a:accent2>
        <a:srgbClr val="FEA022"/>
      </a:accent2>
      <a:accent3>
        <a:srgbClr val="FF6700"/>
      </a:accent3>
      <a:accent4>
        <a:srgbClr val="70A525"/>
      </a:accent4>
      <a:accent5>
        <a:srgbClr val="A5D848"/>
      </a:accent5>
      <a:accent6>
        <a:srgbClr val="20768C"/>
      </a:accent6>
      <a:hlink>
        <a:srgbClr val="7AB6E8"/>
      </a:hlink>
      <a:folHlink>
        <a:srgbClr val="83B0D3"/>
      </a:folHlink>
    </a:clrScheme>
    <a:fontScheme name="Kilter">
      <a:majorFont>
        <a:latin typeface="Rockwell"/>
        <a:ea typeface=""/>
        <a:cs typeface=""/>
        <a:font script="Grek" typeface="Cambria"/>
        <a:font script="Cyrl" typeface="Cambria"/>
        <a:font script="Jpan" typeface="HGS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S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ilter">
      <a:fillStyleLst>
        <a:solidFill>
          <a:schemeClr val="phClr"/>
        </a:solidFill>
        <a:gradFill rotWithShape="1">
          <a:gsLst>
            <a:gs pos="0">
              <a:schemeClr val="phClr">
                <a:tint val="14000"/>
                <a:satMod val="180000"/>
                <a:lumMod val="100000"/>
              </a:schemeClr>
            </a:gs>
            <a:gs pos="42000">
              <a:schemeClr val="phClr">
                <a:tint val="40000"/>
                <a:satMod val="160000"/>
                <a:lumMod val="94000"/>
              </a:schemeClr>
            </a:gs>
            <a:gs pos="100000">
              <a:schemeClr val="phClr">
                <a:tint val="94000"/>
                <a:satMod val="140000"/>
              </a:schemeClr>
            </a:gs>
          </a:gsLst>
          <a:lin ang="5160000" scaled="1"/>
        </a:gradFill>
        <a:gradFill rotWithShape="1">
          <a:gsLst>
            <a:gs pos="38000">
              <a:schemeClr val="phClr">
                <a:satMod val="120000"/>
              </a:schemeClr>
            </a:gs>
            <a:gs pos="100000">
              <a:schemeClr val="phClr">
                <a:shade val="60000"/>
                <a:satMod val="180000"/>
                <a:lumMod val="70000"/>
              </a:schemeClr>
            </a:gs>
          </a:gsLst>
          <a:lin ang="4680000" scaled="0"/>
        </a:gradFill>
      </a:fillStyleLst>
      <a:lnStyleLst>
        <a:ln w="12700" cap="flat" cmpd="sng" algn="ctr">
          <a:solidFill>
            <a:schemeClr val="phClr">
              <a:shade val="50000"/>
            </a:schemeClr>
          </a:solidFill>
          <a:prstDash val="solid"/>
        </a:ln>
        <a:ln w="2540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762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152400" h="63500" prst="softRound"/>
          </a:sp3d>
        </a:effectStyle>
        <a:effectStyle>
          <a:effectLst>
            <a:outerShdw blurRad="107950" dist="12700" dir="5040000" rotWithShape="0">
              <a:srgbClr val="000000">
                <a:alpha val="5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h="63500" prst="softRound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atMod val="140000"/>
                <a:lumMod val="120000"/>
              </a:schemeClr>
            </a:gs>
            <a:gs pos="100000">
              <a:schemeClr val="phClr">
                <a:tint val="95000"/>
                <a:shade val="70000"/>
                <a:satMod val="180000"/>
                <a:lumMod val="82000"/>
              </a:schemeClr>
            </a:gs>
          </a:gsLst>
          <a:path path="circle">
            <a:fillToRect l="25000" t="25000" r="25000" b="25000"/>
          </a:path>
        </a:gradFill>
        <a:gradFill rotWithShape="1">
          <a:gsLst>
            <a:gs pos="0">
              <a:schemeClr val="phClr">
                <a:tint val="94000"/>
                <a:satMod val="140000"/>
                <a:lumMod val="120000"/>
              </a:schemeClr>
            </a:gs>
            <a:gs pos="100000">
              <a:schemeClr val="phClr">
                <a:tint val="97000"/>
                <a:shade val="70000"/>
                <a:satMod val="190000"/>
                <a:lumMod val="72000"/>
              </a:schemeClr>
            </a:gs>
          </a:gsLst>
          <a:path path="circle">
            <a:fillToRect l="50000" t="50000" r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TC101859865[[fn=Kilter]]</Template>
  <TotalTime>1447</TotalTime>
  <Words>1832</Words>
  <Application>Microsoft Office PowerPoint</Application>
  <PresentationFormat>On-screen Show (4:3)</PresentationFormat>
  <Paragraphs>378</Paragraphs>
  <Slides>74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74</vt:i4>
      </vt:variant>
    </vt:vector>
  </HeadingPairs>
  <TitlesOfParts>
    <vt:vector size="78" baseType="lpstr">
      <vt:lpstr>Arial</vt:lpstr>
      <vt:lpstr>Rockwell</vt:lpstr>
      <vt:lpstr>Wingdings</vt:lpstr>
      <vt:lpstr>Kilter</vt:lpstr>
      <vt:lpstr>Building a “New” Program</vt:lpstr>
      <vt:lpstr> It Begins with You</vt:lpstr>
      <vt:lpstr>Are you Balanced?</vt:lpstr>
      <vt:lpstr>PowerPoint Presentation</vt:lpstr>
      <vt:lpstr>S.M.A.R.T. Goals part 1</vt:lpstr>
      <vt:lpstr>S.M.A.R.T.  Goals part 2</vt:lpstr>
      <vt:lpstr>S.M.A.R.T.  Goals part 3</vt:lpstr>
      <vt:lpstr>Core Values</vt:lpstr>
      <vt:lpstr>What are the Core Values of your Program?</vt:lpstr>
      <vt:lpstr> Inside Out Coaching Joe Ehrmann</vt:lpstr>
      <vt:lpstr>Creating a Season Packet</vt:lpstr>
      <vt:lpstr>PowerPoint Presentation</vt:lpstr>
      <vt:lpstr>PowerPoint Presentation</vt:lpstr>
      <vt:lpstr>Keeping it Fun!</vt:lpstr>
      <vt:lpstr>PowerPoint Presentation</vt:lpstr>
      <vt:lpstr>Have Fun …  Be Creative…  Mix it up</vt:lpstr>
      <vt:lpstr>100 x 100</vt:lpstr>
      <vt:lpstr>Dartboard Workout</vt:lpstr>
      <vt:lpstr>The 12 Days of Christmas</vt:lpstr>
      <vt:lpstr>Santa’s Stocking</vt:lpstr>
      <vt:lpstr>Greeting Card Workout</vt:lpstr>
      <vt:lpstr>Candy Cane Relays</vt:lpstr>
      <vt:lpstr>Stotan Week</vt:lpstr>
      <vt:lpstr>Circuit Day</vt:lpstr>
      <vt:lpstr>Swimming in the Dark</vt:lpstr>
      <vt:lpstr>Stop and Go Kicking</vt:lpstr>
      <vt:lpstr>PI Day</vt:lpstr>
      <vt:lpstr>50’s to Failure and 100’s to Success</vt:lpstr>
      <vt:lpstr>Random Numbers</vt:lpstr>
      <vt:lpstr>Countdown to Championships</vt:lpstr>
      <vt:lpstr>Specialty Taper Countdown</vt:lpstr>
      <vt:lpstr>Circus Peanuts  and Swedish Fish</vt:lpstr>
      <vt:lpstr>Your Turn</vt:lpstr>
      <vt:lpstr>Building the Team Concept</vt:lpstr>
      <vt:lpstr>The Team Concept</vt:lpstr>
      <vt:lpstr>PowerPoint Presentation</vt:lpstr>
      <vt:lpstr>Swimmer Evaluation Chart </vt:lpstr>
      <vt:lpstr>Team Expectation Rubrics</vt:lpstr>
      <vt:lpstr>Swimming Set Exams</vt:lpstr>
      <vt:lpstr>Teambuilding</vt:lpstr>
      <vt:lpstr>The Hello Game</vt:lpstr>
      <vt:lpstr>Camera Activity</vt:lpstr>
      <vt:lpstr>Previous Examples of Presentations</vt:lpstr>
      <vt:lpstr>Scavenger Hunt</vt:lpstr>
      <vt:lpstr>Up All Night</vt:lpstr>
      <vt:lpstr>Before or After Practice Examples</vt:lpstr>
      <vt:lpstr>Progressive Dinner</vt:lpstr>
      <vt:lpstr>Sports Psychology</vt:lpstr>
      <vt:lpstr>Concepts of the Week</vt:lpstr>
      <vt:lpstr>Examples</vt:lpstr>
      <vt:lpstr>Happy but Never Satisfied</vt:lpstr>
      <vt:lpstr>Workout Logs</vt:lpstr>
      <vt:lpstr>My Road Map</vt:lpstr>
      <vt:lpstr>Daily Talks</vt:lpstr>
      <vt:lpstr>Reading to Motivate</vt:lpstr>
      <vt:lpstr>Goal Setting Activities</vt:lpstr>
      <vt:lpstr>Examples</vt:lpstr>
      <vt:lpstr>Thinking Outside the Bowl </vt:lpstr>
      <vt:lpstr>PowerPoint Presentation</vt:lpstr>
      <vt:lpstr>Hand-Held Devices </vt:lpstr>
      <vt:lpstr>Coach’s Eye</vt:lpstr>
      <vt:lpstr>PowerPoint Presentation</vt:lpstr>
      <vt:lpstr>Ubersense</vt:lpstr>
      <vt:lpstr>Underwater Cameras</vt:lpstr>
      <vt:lpstr>Swim Times</vt:lpstr>
      <vt:lpstr>Standard Swim</vt:lpstr>
      <vt:lpstr>Swim Log </vt:lpstr>
      <vt:lpstr>Go Swim</vt:lpstr>
      <vt:lpstr>Swim Speeds</vt:lpstr>
      <vt:lpstr>SwimLabs</vt:lpstr>
      <vt:lpstr>uCoach</vt:lpstr>
      <vt:lpstr>Swimulator+</vt:lpstr>
      <vt:lpstr>Dive Meet Manager</vt:lpstr>
      <vt:lpstr>Free Books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KEEPING IT FUN</dc:title>
  <dc:creator>Owner</dc:creator>
  <cp:lastModifiedBy>McElroy, Arvel F.</cp:lastModifiedBy>
  <cp:revision>28</cp:revision>
  <dcterms:created xsi:type="dcterms:W3CDTF">2012-07-23T03:01:01Z</dcterms:created>
  <dcterms:modified xsi:type="dcterms:W3CDTF">2017-03-13T13:27:33Z</dcterms:modified>
</cp:coreProperties>
</file>